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Amatic SC"/>
      <p:regular r:id="rId16"/>
      <p:bold r:id="rId17"/>
    </p:embeddedFont>
    <p:embeddedFont>
      <p:font typeface="Source Code Pr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SourceCodePro-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SourceCodePr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AmaticSC-bold.fntdata"/><Relationship Id="rId16" Type="http://schemas.openxmlformats.org/officeDocument/2006/relationships/font" Target="fonts/AmaticSC-regular.fntdata"/><Relationship Id="rId5" Type="http://schemas.openxmlformats.org/officeDocument/2006/relationships/notesMaster" Target="notesMasters/notesMaster1.xml"/><Relationship Id="rId19" Type="http://schemas.openxmlformats.org/officeDocument/2006/relationships/font" Target="fonts/SourceCodePro-bold.fntdata"/><Relationship Id="rId6" Type="http://schemas.openxmlformats.org/officeDocument/2006/relationships/slide" Target="slides/slide1.xml"/><Relationship Id="rId18" Type="http://schemas.openxmlformats.org/officeDocument/2006/relationships/font" Target="fonts/SourceCodePr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55a855e7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55a855e7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5456546a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5456546a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5456546a6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5456546a6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5456546a6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5456546a6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5456546a6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5456546a6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55725a4486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55725a4486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5565b840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5565b840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5565b8402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5565b840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5565b8402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5565b8402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l">
                <a:latin typeface="Times New Roman"/>
                <a:ea typeface="Times New Roman"/>
                <a:cs typeface="Times New Roman"/>
                <a:sym typeface="Times New Roman"/>
              </a:rPr>
              <a:t>Czeski Cieszyn</a:t>
            </a:r>
            <a:endParaRPr>
              <a:latin typeface="Times New Roman"/>
              <a:ea typeface="Times New Roman"/>
              <a:cs typeface="Times New Roman"/>
              <a:sym typeface="Times New Roman"/>
            </a:endParaRPr>
          </a:p>
        </p:txBody>
      </p:sp>
      <p:sp>
        <p:nvSpPr>
          <p:cNvPr id="57" name="Google Shape;57;p13"/>
          <p:cNvSpPr txBox="1"/>
          <p:nvPr>
            <p:ph idx="1" type="subTitle"/>
          </p:nvPr>
        </p:nvSpPr>
        <p:spPr>
          <a:xfrm>
            <a:off x="9495125" y="4211000"/>
            <a:ext cx="1224300" cy="429900"/>
          </a:xfrm>
          <a:prstGeom prst="rect">
            <a:avLst/>
          </a:prstGeom>
          <a:solidFill>
            <a:schemeClr val="lt1"/>
          </a:solidFill>
        </p:spPr>
        <p:txBody>
          <a:bodyPr anchorCtr="0" anchor="ctr" bIns="91425" lIns="91425" spcFirstLastPara="1" rIns="91425" wrap="square" tIns="91425">
            <a:normAutofit fontScale="92500" lnSpcReduction="20000"/>
          </a:bodyPr>
          <a:lstStyle/>
          <a:p>
            <a:pPr indent="0" lvl="0" marL="0" rtl="0" algn="l">
              <a:spcBef>
                <a:spcPts val="0"/>
              </a:spcBef>
              <a:spcAft>
                <a:spcPts val="0"/>
              </a:spcAft>
              <a:buNone/>
            </a:pPr>
            <a:r>
              <a:t/>
            </a:r>
            <a:endParaRPr b="0"/>
          </a:p>
        </p:txBody>
      </p:sp>
      <p:sp>
        <p:nvSpPr>
          <p:cNvPr id="58" name="Google Shape;58;p13"/>
          <p:cNvSpPr txBox="1"/>
          <p:nvPr/>
        </p:nvSpPr>
        <p:spPr>
          <a:xfrm>
            <a:off x="503250" y="2168400"/>
            <a:ext cx="969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lnSpc>
                <a:spcPct val="110000"/>
              </a:lnSpc>
              <a:spcBef>
                <a:spcPts val="0"/>
              </a:spcBef>
              <a:spcAft>
                <a:spcPts val="3000"/>
              </a:spcAft>
              <a:buNone/>
            </a:pPr>
            <a:r>
              <a:rPr lang="pl" sz="4350">
                <a:solidFill>
                  <a:srgbClr val="A64D79"/>
                </a:solidFill>
                <a:latin typeface="Times New Roman"/>
                <a:ea typeface="Times New Roman"/>
                <a:cs typeface="Times New Roman"/>
                <a:sym typeface="Times New Roman"/>
              </a:rPr>
              <a:t>The Castle Hill</a:t>
            </a:r>
            <a:endParaRPr>
              <a:solidFill>
                <a:srgbClr val="A64D79"/>
              </a:solidFill>
            </a:endParaRPr>
          </a:p>
        </p:txBody>
      </p:sp>
      <p:sp>
        <p:nvSpPr>
          <p:cNvPr id="147" name="Google Shape;147;p22"/>
          <p:cNvSpPr txBox="1"/>
          <p:nvPr>
            <p:ph idx="1" type="body"/>
          </p:nvPr>
        </p:nvSpPr>
        <p:spPr>
          <a:xfrm>
            <a:off x="311700" y="1305150"/>
            <a:ext cx="5561700" cy="2533200"/>
          </a:xfrm>
          <a:prstGeom prst="rect">
            <a:avLst/>
          </a:prstGeom>
          <a:solidFill>
            <a:srgbClr val="EAD1DC"/>
          </a:solidFill>
        </p:spPr>
        <p:txBody>
          <a:bodyPr anchorCtr="0" anchor="t" bIns="91425" lIns="91425" spcFirstLastPara="1" rIns="91425" wrap="square" tIns="91425">
            <a:noAutofit/>
          </a:bodyPr>
          <a:lstStyle/>
          <a:p>
            <a:pPr indent="0" lvl="0" marL="0" rtl="0" algn="l">
              <a:spcBef>
                <a:spcPts val="1200"/>
              </a:spcBef>
              <a:spcAft>
                <a:spcPts val="0"/>
              </a:spcAft>
              <a:buNone/>
            </a:pPr>
            <a:r>
              <a:rPr b="1" lang="pl" sz="1300">
                <a:solidFill>
                  <a:srgbClr val="A64D79"/>
                </a:solidFill>
                <a:latin typeface="Times New Roman"/>
                <a:ea typeface="Times New Roman"/>
                <a:cs typeface="Times New Roman"/>
                <a:sym typeface="Times New Roman"/>
              </a:rPr>
              <a:t>The Rotunda of St. Nicholas</a:t>
            </a:r>
            <a:br>
              <a:rPr b="1" lang="pl" sz="1200">
                <a:solidFill>
                  <a:srgbClr val="A64D79"/>
                </a:solidFill>
                <a:latin typeface="Times New Roman"/>
                <a:ea typeface="Times New Roman"/>
                <a:cs typeface="Times New Roman"/>
                <a:sym typeface="Times New Roman"/>
              </a:rPr>
            </a:br>
            <a:r>
              <a:rPr lang="pl" sz="1200">
                <a:solidFill>
                  <a:srgbClr val="A64D79"/>
                </a:solidFill>
                <a:latin typeface="Times New Roman"/>
                <a:ea typeface="Times New Roman"/>
                <a:cs typeface="Times New Roman"/>
                <a:sym typeface="Times New Roman"/>
              </a:rPr>
              <a:t>One of the oldest Christian churches in Poland and the most valuable architectural treasure in Silesia; </a:t>
            </a:r>
            <a:br>
              <a:rPr lang="pl" sz="1200">
                <a:solidFill>
                  <a:srgbClr val="A64D79"/>
                </a:solidFill>
                <a:latin typeface="Times New Roman"/>
                <a:ea typeface="Times New Roman"/>
                <a:cs typeface="Times New Roman"/>
                <a:sym typeface="Times New Roman"/>
              </a:rPr>
            </a:br>
            <a:r>
              <a:rPr lang="pl" sz="1200">
                <a:solidFill>
                  <a:srgbClr val="A64D79"/>
                </a:solidFill>
                <a:latin typeface="Times New Roman"/>
                <a:ea typeface="Times New Roman"/>
                <a:cs typeface="Times New Roman"/>
                <a:sym typeface="Times New Roman"/>
              </a:rPr>
              <a:t>it features on the 20-złoty </a:t>
            </a:r>
            <a:r>
              <a:rPr lang="pl" sz="1200">
                <a:solidFill>
                  <a:srgbClr val="A64D79"/>
                </a:solidFill>
                <a:latin typeface="Times New Roman"/>
                <a:ea typeface="Times New Roman"/>
                <a:cs typeface="Times New Roman"/>
                <a:sym typeface="Times New Roman"/>
              </a:rPr>
              <a:t>banknote</a:t>
            </a:r>
            <a:r>
              <a:rPr lang="pl" sz="1200">
                <a:solidFill>
                  <a:srgbClr val="A64D79"/>
                </a:solidFill>
                <a:latin typeface="Times New Roman"/>
                <a:ea typeface="Times New Roman"/>
                <a:cs typeface="Times New Roman"/>
                <a:sym typeface="Times New Roman"/>
              </a:rPr>
              <a:t>.</a:t>
            </a:r>
            <a:br>
              <a:rPr lang="pl" sz="1200">
                <a:solidFill>
                  <a:srgbClr val="A64D79"/>
                </a:solidFill>
                <a:latin typeface="Times New Roman"/>
                <a:ea typeface="Times New Roman"/>
                <a:cs typeface="Times New Roman"/>
                <a:sym typeface="Times New Roman"/>
              </a:rPr>
            </a:br>
            <a:br>
              <a:rPr lang="pl" sz="1200">
                <a:solidFill>
                  <a:srgbClr val="A64D79"/>
                </a:solidFill>
                <a:latin typeface="Times New Roman"/>
                <a:ea typeface="Times New Roman"/>
                <a:cs typeface="Times New Roman"/>
                <a:sym typeface="Times New Roman"/>
              </a:rPr>
            </a:br>
            <a:r>
              <a:rPr lang="pl" sz="1200">
                <a:solidFill>
                  <a:srgbClr val="A64D79"/>
                </a:solidFill>
                <a:latin typeface="Times New Roman"/>
                <a:ea typeface="Times New Roman"/>
                <a:cs typeface="Times New Roman"/>
                <a:sym typeface="Times New Roman"/>
              </a:rPr>
              <a:t>Probably built in the </a:t>
            </a:r>
            <a:r>
              <a:rPr b="1" lang="pl" sz="1200">
                <a:solidFill>
                  <a:srgbClr val="A64D79"/>
                </a:solidFill>
                <a:latin typeface="Times New Roman"/>
                <a:ea typeface="Times New Roman"/>
                <a:cs typeface="Times New Roman"/>
                <a:sym typeface="Times New Roman"/>
              </a:rPr>
              <a:t>11th century</a:t>
            </a:r>
            <a:r>
              <a:rPr lang="pl" sz="1200">
                <a:solidFill>
                  <a:srgbClr val="A64D79"/>
                </a:solidFill>
                <a:latin typeface="Times New Roman"/>
                <a:ea typeface="Times New Roman"/>
                <a:cs typeface="Times New Roman"/>
                <a:sym typeface="Times New Roman"/>
              </a:rPr>
              <a:t>, it is </a:t>
            </a:r>
            <a:r>
              <a:rPr b="1" lang="pl" sz="1200">
                <a:solidFill>
                  <a:srgbClr val="A64D79"/>
                </a:solidFill>
                <a:latin typeface="Times New Roman"/>
                <a:ea typeface="Times New Roman"/>
                <a:cs typeface="Times New Roman"/>
                <a:sym typeface="Times New Roman"/>
              </a:rPr>
              <a:t>one of the best preserved </a:t>
            </a:r>
            <a:r>
              <a:rPr lang="pl" sz="1200">
                <a:solidFill>
                  <a:srgbClr val="A64D79"/>
                </a:solidFill>
                <a:latin typeface="Times New Roman"/>
                <a:ea typeface="Times New Roman"/>
                <a:cs typeface="Times New Roman"/>
                <a:sym typeface="Times New Roman"/>
              </a:rPr>
              <a:t>treasures of Romanesque art </a:t>
            </a:r>
            <a:r>
              <a:rPr b="1" lang="pl" sz="1200">
                <a:solidFill>
                  <a:srgbClr val="A64D79"/>
                </a:solidFill>
                <a:latin typeface="Times New Roman"/>
                <a:ea typeface="Times New Roman"/>
                <a:cs typeface="Times New Roman"/>
                <a:sym typeface="Times New Roman"/>
              </a:rPr>
              <a:t>in Poland.</a:t>
            </a:r>
            <a:r>
              <a:rPr lang="pl" sz="1200">
                <a:solidFill>
                  <a:srgbClr val="A64D79"/>
                </a:solidFill>
                <a:latin typeface="Times New Roman"/>
                <a:ea typeface="Times New Roman"/>
                <a:cs typeface="Times New Roman"/>
                <a:sym typeface="Times New Roman"/>
              </a:rPr>
              <a:t>  </a:t>
            </a:r>
            <a:endParaRPr sz="1200">
              <a:solidFill>
                <a:srgbClr val="A64D79"/>
              </a:solidFill>
              <a:latin typeface="Times New Roman"/>
              <a:ea typeface="Times New Roman"/>
              <a:cs typeface="Times New Roman"/>
              <a:sym typeface="Times New Roman"/>
            </a:endParaRPr>
          </a:p>
          <a:p>
            <a:pPr indent="0" lvl="0" marL="0" rtl="0" algn="l">
              <a:spcBef>
                <a:spcPts val="1200"/>
              </a:spcBef>
              <a:spcAft>
                <a:spcPts val="0"/>
              </a:spcAft>
              <a:buNone/>
            </a:pPr>
            <a:r>
              <a:rPr lang="pl" sz="1200">
                <a:solidFill>
                  <a:srgbClr val="A64D79"/>
                </a:solidFill>
                <a:latin typeface="Times New Roman"/>
                <a:ea typeface="Times New Roman"/>
                <a:cs typeface="Times New Roman"/>
                <a:sym typeface="Times New Roman"/>
              </a:rPr>
              <a:t>Initially the rotunda fulfilled the role of the </a:t>
            </a:r>
            <a:r>
              <a:rPr b="1" lang="pl" sz="1200">
                <a:solidFill>
                  <a:srgbClr val="A64D79"/>
                </a:solidFill>
                <a:latin typeface="Times New Roman"/>
                <a:ea typeface="Times New Roman"/>
                <a:cs typeface="Times New Roman"/>
                <a:sym typeface="Times New Roman"/>
              </a:rPr>
              <a:t>castle chapel</a:t>
            </a:r>
            <a:r>
              <a:rPr lang="pl" sz="1200">
                <a:solidFill>
                  <a:srgbClr val="A64D79"/>
                </a:solidFill>
                <a:latin typeface="Times New Roman"/>
                <a:ea typeface="Times New Roman"/>
                <a:cs typeface="Times New Roman"/>
                <a:sym typeface="Times New Roman"/>
              </a:rPr>
              <a:t>, also serving the people living beyond the castle walls. </a:t>
            </a:r>
            <a:r>
              <a:rPr lang="pl" sz="1200">
                <a:solidFill>
                  <a:srgbClr val="A64D79"/>
                </a:solidFill>
                <a:highlight>
                  <a:srgbClr val="FFFFFF"/>
                </a:highlight>
                <a:latin typeface="Times New Roman"/>
                <a:ea typeface="Times New Roman"/>
                <a:cs typeface="Times New Roman"/>
                <a:sym typeface="Times New Roman"/>
              </a:rPr>
              <a:t> </a:t>
            </a:r>
            <a:endParaRPr sz="1200">
              <a:solidFill>
                <a:srgbClr val="A64D79"/>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t/>
            </a:r>
            <a:endParaRPr sz="1100">
              <a:solidFill>
                <a:srgbClr val="1155CC"/>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pl" sz="950">
                <a:solidFill>
                  <a:srgbClr val="1155CC"/>
                </a:solidFill>
                <a:highlight>
                  <a:srgbClr val="FFFFFF"/>
                </a:highlight>
                <a:latin typeface="Times New Roman"/>
                <a:ea typeface="Times New Roman"/>
                <a:cs typeface="Times New Roman"/>
                <a:sym typeface="Times New Roman"/>
              </a:rPr>
              <a:t> </a:t>
            </a:r>
            <a:endParaRPr sz="950">
              <a:solidFill>
                <a:srgbClr val="1155CC"/>
              </a:solidFill>
              <a:highlight>
                <a:srgbClr val="FFFFFF"/>
              </a:highlight>
              <a:latin typeface="Times New Roman"/>
              <a:ea typeface="Times New Roman"/>
              <a:cs typeface="Times New Roman"/>
              <a:sym typeface="Times New Roman"/>
            </a:endParaRPr>
          </a:p>
          <a:p>
            <a:pPr indent="0" lvl="0" marL="0" rtl="0" algn="l">
              <a:spcBef>
                <a:spcPts val="800"/>
              </a:spcBef>
              <a:spcAft>
                <a:spcPts val="1200"/>
              </a:spcAft>
              <a:buNone/>
            </a:pPr>
            <a:r>
              <a:t/>
            </a:r>
            <a:endParaRPr b="1" sz="1200">
              <a:solidFill>
                <a:srgbClr val="3D85C6"/>
              </a:solidFill>
              <a:latin typeface="Times New Roman"/>
              <a:ea typeface="Times New Roman"/>
              <a:cs typeface="Times New Roman"/>
              <a:sym typeface="Times New Roman"/>
            </a:endParaRPr>
          </a:p>
        </p:txBody>
      </p:sp>
      <p:pic>
        <p:nvPicPr>
          <p:cNvPr id="148" name="Google Shape;148;p22"/>
          <p:cNvPicPr preferRelativeResize="0"/>
          <p:nvPr/>
        </p:nvPicPr>
        <p:blipFill>
          <a:blip r:embed="rId3">
            <a:alphaModFix/>
          </a:blip>
          <a:stretch>
            <a:fillRect/>
          </a:stretch>
        </p:blipFill>
        <p:spPr>
          <a:xfrm>
            <a:off x="5969150" y="2471675"/>
            <a:ext cx="3018925" cy="2052525"/>
          </a:xfrm>
          <a:prstGeom prst="rect">
            <a:avLst/>
          </a:prstGeom>
          <a:noFill/>
          <a:ln>
            <a:noFill/>
          </a:ln>
        </p:spPr>
      </p:pic>
      <p:pic>
        <p:nvPicPr>
          <p:cNvPr id="149" name="Google Shape;149;p22"/>
          <p:cNvPicPr preferRelativeResize="0"/>
          <p:nvPr/>
        </p:nvPicPr>
        <p:blipFill rotWithShape="1">
          <a:blip r:embed="rId4">
            <a:alphaModFix/>
          </a:blip>
          <a:srcRect b="3772" l="0" r="2505" t="7251"/>
          <a:stretch/>
        </p:blipFill>
        <p:spPr>
          <a:xfrm>
            <a:off x="6380413" y="653513"/>
            <a:ext cx="2607650" cy="1308551"/>
          </a:xfrm>
          <a:prstGeom prst="rect">
            <a:avLst/>
          </a:prstGeom>
          <a:noFill/>
          <a:ln>
            <a:noFill/>
          </a:ln>
        </p:spPr>
      </p:pic>
      <p:sp>
        <p:nvSpPr>
          <p:cNvPr id="150" name="Google Shape;150;p22"/>
          <p:cNvSpPr/>
          <p:nvPr/>
        </p:nvSpPr>
        <p:spPr>
          <a:xfrm>
            <a:off x="6088775" y="1385925"/>
            <a:ext cx="447600" cy="225600"/>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285450"/>
            <a:ext cx="8520600" cy="8010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rgbClr val="2BA47D"/>
                </a:solidFill>
                <a:latin typeface="Times New Roman"/>
                <a:ea typeface="Times New Roman"/>
                <a:cs typeface="Times New Roman"/>
                <a:sym typeface="Times New Roman"/>
              </a:rPr>
              <a:t>General information</a:t>
            </a:r>
            <a:endParaRPr>
              <a:solidFill>
                <a:srgbClr val="2BA47D"/>
              </a:solidFill>
              <a:latin typeface="Times New Roman"/>
              <a:ea typeface="Times New Roman"/>
              <a:cs typeface="Times New Roman"/>
              <a:sym typeface="Times New Roman"/>
            </a:endParaRPr>
          </a:p>
        </p:txBody>
      </p:sp>
      <p:sp>
        <p:nvSpPr>
          <p:cNvPr id="64" name="Google Shape;64;p14"/>
          <p:cNvSpPr txBox="1"/>
          <p:nvPr>
            <p:ph idx="1" type="body"/>
          </p:nvPr>
        </p:nvSpPr>
        <p:spPr>
          <a:xfrm>
            <a:off x="156275" y="1086450"/>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202122"/>
              </a:buClr>
              <a:buSzPts val="1800"/>
              <a:buFont typeface="Times New Roman"/>
              <a:buChar char="●"/>
            </a:pPr>
            <a:r>
              <a:rPr lang="pl">
                <a:solidFill>
                  <a:srgbClr val="202122"/>
                </a:solidFill>
                <a:latin typeface="Times New Roman"/>
                <a:ea typeface="Times New Roman"/>
                <a:cs typeface="Times New Roman"/>
                <a:sym typeface="Times New Roman"/>
              </a:rPr>
              <a:t>Population - 23 000</a:t>
            </a:r>
            <a:endParaRPr>
              <a:solidFill>
                <a:srgbClr val="202122"/>
              </a:solidFill>
              <a:latin typeface="Times New Roman"/>
              <a:ea typeface="Times New Roman"/>
              <a:cs typeface="Times New Roman"/>
              <a:sym typeface="Times New Roman"/>
            </a:endParaRPr>
          </a:p>
          <a:p>
            <a:pPr indent="-342900" lvl="0" marL="457200" rtl="0" algn="l">
              <a:spcBef>
                <a:spcPts val="0"/>
              </a:spcBef>
              <a:spcAft>
                <a:spcPts val="0"/>
              </a:spcAft>
              <a:buClr>
                <a:srgbClr val="202122"/>
              </a:buClr>
              <a:buSzPts val="1800"/>
              <a:buFont typeface="Times New Roman"/>
              <a:buChar char="●"/>
            </a:pPr>
            <a:r>
              <a:rPr lang="pl">
                <a:solidFill>
                  <a:srgbClr val="202122"/>
                </a:solidFill>
                <a:latin typeface="Times New Roman"/>
                <a:ea typeface="Times New Roman"/>
                <a:cs typeface="Times New Roman"/>
                <a:sym typeface="Times New Roman"/>
              </a:rPr>
              <a:t>Mayor - Gabriela Hřebáčková</a:t>
            </a:r>
            <a:endParaRPr>
              <a:solidFill>
                <a:srgbClr val="202122"/>
              </a:solidFill>
              <a:latin typeface="Times New Roman"/>
              <a:ea typeface="Times New Roman"/>
              <a:cs typeface="Times New Roman"/>
              <a:sym typeface="Times New Roman"/>
            </a:endParaRPr>
          </a:p>
          <a:p>
            <a:pPr indent="0" lvl="0" marL="457200" rtl="0" algn="l">
              <a:spcBef>
                <a:spcPts val="1200"/>
              </a:spcBef>
              <a:spcAft>
                <a:spcPts val="1200"/>
              </a:spcAft>
              <a:buNone/>
            </a:pPr>
            <a:r>
              <a:t/>
            </a:r>
            <a:endParaRPr>
              <a:solidFill>
                <a:srgbClr val="202122"/>
              </a:solidFill>
              <a:latin typeface="Times New Roman"/>
              <a:ea typeface="Times New Roman"/>
              <a:cs typeface="Times New Roman"/>
              <a:sym typeface="Times New Roman"/>
            </a:endParaRPr>
          </a:p>
        </p:txBody>
      </p:sp>
      <p:pic>
        <p:nvPicPr>
          <p:cNvPr id="65" name="Google Shape;65;p14"/>
          <p:cNvPicPr preferRelativeResize="0"/>
          <p:nvPr/>
        </p:nvPicPr>
        <p:blipFill>
          <a:blip r:embed="rId3">
            <a:alphaModFix/>
          </a:blip>
          <a:stretch>
            <a:fillRect/>
          </a:stretch>
        </p:blipFill>
        <p:spPr>
          <a:xfrm>
            <a:off x="5948625" y="2068250"/>
            <a:ext cx="2471950" cy="2623301"/>
          </a:xfrm>
          <a:prstGeom prst="rect">
            <a:avLst/>
          </a:prstGeom>
          <a:noFill/>
          <a:ln>
            <a:noFill/>
          </a:ln>
        </p:spPr>
      </p:pic>
      <p:pic>
        <p:nvPicPr>
          <p:cNvPr id="66" name="Google Shape;66;p14"/>
          <p:cNvPicPr preferRelativeResize="0"/>
          <p:nvPr/>
        </p:nvPicPr>
        <p:blipFill>
          <a:blip r:embed="rId4">
            <a:alphaModFix/>
          </a:blip>
          <a:stretch>
            <a:fillRect/>
          </a:stretch>
        </p:blipFill>
        <p:spPr>
          <a:xfrm>
            <a:off x="5402525" y="196625"/>
            <a:ext cx="3192950" cy="1936025"/>
          </a:xfrm>
          <a:prstGeom prst="rect">
            <a:avLst/>
          </a:prstGeom>
          <a:noFill/>
          <a:ln>
            <a:noFill/>
          </a:ln>
        </p:spPr>
      </p:pic>
      <p:pic>
        <p:nvPicPr>
          <p:cNvPr id="67" name="Google Shape;67;p14"/>
          <p:cNvPicPr preferRelativeResize="0"/>
          <p:nvPr/>
        </p:nvPicPr>
        <p:blipFill>
          <a:blip r:embed="rId5">
            <a:alphaModFix/>
          </a:blip>
          <a:stretch>
            <a:fillRect/>
          </a:stretch>
        </p:blipFill>
        <p:spPr>
          <a:xfrm>
            <a:off x="3637188" y="2291250"/>
            <a:ext cx="1685925" cy="2400300"/>
          </a:xfrm>
          <a:prstGeom prst="rect">
            <a:avLst/>
          </a:prstGeom>
          <a:noFill/>
          <a:ln>
            <a:noFill/>
          </a:ln>
        </p:spPr>
      </p:pic>
      <p:sp>
        <p:nvSpPr>
          <p:cNvPr id="68" name="Google Shape;68;p14"/>
          <p:cNvSpPr txBox="1"/>
          <p:nvPr/>
        </p:nvSpPr>
        <p:spPr>
          <a:xfrm>
            <a:off x="156275" y="1846825"/>
            <a:ext cx="35451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202122"/>
              </a:buClr>
              <a:buSzPts val="1800"/>
              <a:buFont typeface="Times New Roman"/>
              <a:buChar char="●"/>
            </a:pPr>
            <a:r>
              <a:rPr lang="pl" sz="1800">
                <a:solidFill>
                  <a:srgbClr val="202122"/>
                </a:solidFill>
                <a:latin typeface="Times New Roman"/>
                <a:ea typeface="Times New Roman"/>
                <a:cs typeface="Times New Roman"/>
                <a:sym typeface="Times New Roman"/>
              </a:rPr>
              <a:t>History -  Český Těšín was created as a result of a two years long misunderstaning between Czechoslovakia and Poland .</a:t>
            </a:r>
            <a:endParaRPr>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292850"/>
            <a:ext cx="8520600" cy="8010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rgbClr val="FC9C63"/>
                </a:solidFill>
                <a:latin typeface="Times New Roman"/>
                <a:ea typeface="Times New Roman"/>
                <a:cs typeface="Times New Roman"/>
                <a:sym typeface="Times New Roman"/>
              </a:rPr>
              <a:t>Interesting places</a:t>
            </a:r>
            <a:endParaRPr>
              <a:solidFill>
                <a:srgbClr val="FC9C63"/>
              </a:solidFill>
              <a:latin typeface="Times New Roman"/>
              <a:ea typeface="Times New Roman"/>
              <a:cs typeface="Times New Roman"/>
              <a:sym typeface="Times New Roman"/>
            </a:endParaRPr>
          </a:p>
        </p:txBody>
      </p:sp>
      <p:sp>
        <p:nvSpPr>
          <p:cNvPr id="74" name="Google Shape;74;p1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latin typeface="Times New Roman"/>
              <a:ea typeface="Times New Roman"/>
              <a:cs typeface="Times New Roman"/>
              <a:sym typeface="Times New Roman"/>
            </a:endParaRPr>
          </a:p>
        </p:txBody>
      </p:sp>
      <p:pic>
        <p:nvPicPr>
          <p:cNvPr id="75" name="Google Shape;75;p15"/>
          <p:cNvPicPr preferRelativeResize="0"/>
          <p:nvPr/>
        </p:nvPicPr>
        <p:blipFill>
          <a:blip r:embed="rId3">
            <a:alphaModFix/>
          </a:blip>
          <a:stretch>
            <a:fillRect/>
          </a:stretch>
        </p:blipFill>
        <p:spPr>
          <a:xfrm>
            <a:off x="5095625" y="115225"/>
            <a:ext cx="3150050" cy="2359500"/>
          </a:xfrm>
          <a:prstGeom prst="rect">
            <a:avLst/>
          </a:prstGeom>
          <a:noFill/>
          <a:ln>
            <a:noFill/>
          </a:ln>
        </p:spPr>
      </p:pic>
      <p:pic>
        <p:nvPicPr>
          <p:cNvPr id="76" name="Google Shape;76;p15"/>
          <p:cNvPicPr preferRelativeResize="0"/>
          <p:nvPr/>
        </p:nvPicPr>
        <p:blipFill>
          <a:blip r:embed="rId4">
            <a:alphaModFix/>
          </a:blip>
          <a:stretch>
            <a:fillRect/>
          </a:stretch>
        </p:blipFill>
        <p:spPr>
          <a:xfrm>
            <a:off x="5035775" y="3026902"/>
            <a:ext cx="3269750" cy="2080400"/>
          </a:xfrm>
          <a:prstGeom prst="rect">
            <a:avLst/>
          </a:prstGeom>
          <a:noFill/>
          <a:ln>
            <a:noFill/>
          </a:ln>
        </p:spPr>
      </p:pic>
      <p:pic>
        <p:nvPicPr>
          <p:cNvPr id="77" name="Google Shape;77;p15"/>
          <p:cNvPicPr preferRelativeResize="0"/>
          <p:nvPr/>
        </p:nvPicPr>
        <p:blipFill>
          <a:blip r:embed="rId5">
            <a:alphaModFix/>
          </a:blip>
          <a:stretch>
            <a:fillRect/>
          </a:stretch>
        </p:blipFill>
        <p:spPr>
          <a:xfrm>
            <a:off x="185900" y="1160475"/>
            <a:ext cx="3980125" cy="2633900"/>
          </a:xfrm>
          <a:prstGeom prst="rect">
            <a:avLst/>
          </a:prstGeom>
          <a:noFill/>
          <a:ln>
            <a:noFill/>
          </a:ln>
        </p:spPr>
      </p:pic>
      <p:sp>
        <p:nvSpPr>
          <p:cNvPr id="78" name="Google Shape;78;p15"/>
          <p:cNvSpPr txBox="1"/>
          <p:nvPr/>
        </p:nvSpPr>
        <p:spPr>
          <a:xfrm>
            <a:off x="325625" y="3900175"/>
            <a:ext cx="257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rgbClr val="FC9C63"/>
                </a:solidFill>
                <a:latin typeface="Times New Roman"/>
                <a:ea typeface="Times New Roman"/>
                <a:cs typeface="Times New Roman"/>
                <a:sym typeface="Times New Roman"/>
              </a:rPr>
              <a:t>City Hall</a:t>
            </a:r>
            <a:endParaRPr sz="1800">
              <a:solidFill>
                <a:srgbClr val="FC9C63"/>
              </a:solidFill>
              <a:latin typeface="Times New Roman"/>
              <a:ea typeface="Times New Roman"/>
              <a:cs typeface="Times New Roman"/>
              <a:sym typeface="Times New Roman"/>
            </a:endParaRPr>
          </a:p>
        </p:txBody>
      </p:sp>
      <p:sp>
        <p:nvSpPr>
          <p:cNvPr id="79" name="Google Shape;79;p15"/>
          <p:cNvSpPr txBox="1"/>
          <p:nvPr/>
        </p:nvSpPr>
        <p:spPr>
          <a:xfrm>
            <a:off x="5136100" y="2508850"/>
            <a:ext cx="2753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rgbClr val="FC9C63"/>
                </a:solidFill>
                <a:latin typeface="Times New Roman"/>
                <a:ea typeface="Times New Roman"/>
                <a:cs typeface="Times New Roman"/>
                <a:sym typeface="Times New Roman"/>
              </a:rPr>
              <a:t>The oldest house</a:t>
            </a:r>
            <a:endParaRPr sz="1800">
              <a:solidFill>
                <a:srgbClr val="FC9C63"/>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292850"/>
            <a:ext cx="8520600" cy="8010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solidFill>
                  <a:srgbClr val="0645AD"/>
                </a:solidFill>
                <a:latin typeface="Times New Roman"/>
                <a:ea typeface="Times New Roman"/>
                <a:cs typeface="Times New Roman"/>
                <a:sym typeface="Times New Roman"/>
              </a:rPr>
              <a:t>Interesting places</a:t>
            </a:r>
            <a:endParaRPr>
              <a:solidFill>
                <a:srgbClr val="0645AD"/>
              </a:solidFill>
              <a:latin typeface="Times New Roman"/>
              <a:ea typeface="Times New Roman"/>
              <a:cs typeface="Times New Roman"/>
              <a:sym typeface="Times New Roman"/>
            </a:endParaRPr>
          </a:p>
        </p:txBody>
      </p:sp>
      <p:sp>
        <p:nvSpPr>
          <p:cNvPr id="85" name="Google Shape;85;p16"/>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6" name="Google Shape;86;p16"/>
          <p:cNvPicPr preferRelativeResize="0"/>
          <p:nvPr/>
        </p:nvPicPr>
        <p:blipFill>
          <a:blip r:embed="rId3">
            <a:alphaModFix/>
          </a:blip>
          <a:stretch>
            <a:fillRect/>
          </a:stretch>
        </p:blipFill>
        <p:spPr>
          <a:xfrm>
            <a:off x="81396" y="1193270"/>
            <a:ext cx="3769848" cy="2120551"/>
          </a:xfrm>
          <a:prstGeom prst="rect">
            <a:avLst/>
          </a:prstGeom>
          <a:noFill/>
          <a:ln>
            <a:noFill/>
          </a:ln>
        </p:spPr>
      </p:pic>
      <p:pic>
        <p:nvPicPr>
          <p:cNvPr id="87" name="Google Shape;87;p16"/>
          <p:cNvPicPr preferRelativeResize="0"/>
          <p:nvPr/>
        </p:nvPicPr>
        <p:blipFill>
          <a:blip r:embed="rId4">
            <a:alphaModFix/>
          </a:blip>
          <a:stretch>
            <a:fillRect/>
          </a:stretch>
        </p:blipFill>
        <p:spPr>
          <a:xfrm>
            <a:off x="5461725" y="490525"/>
            <a:ext cx="3332252" cy="2205176"/>
          </a:xfrm>
          <a:prstGeom prst="rect">
            <a:avLst/>
          </a:prstGeom>
          <a:noFill/>
          <a:ln>
            <a:noFill/>
          </a:ln>
        </p:spPr>
      </p:pic>
      <p:pic>
        <p:nvPicPr>
          <p:cNvPr id="88" name="Google Shape;88;p16"/>
          <p:cNvPicPr preferRelativeResize="0"/>
          <p:nvPr/>
        </p:nvPicPr>
        <p:blipFill>
          <a:blip r:embed="rId5">
            <a:alphaModFix/>
          </a:blip>
          <a:stretch>
            <a:fillRect/>
          </a:stretch>
        </p:blipFill>
        <p:spPr>
          <a:xfrm>
            <a:off x="3663350" y="2695700"/>
            <a:ext cx="3420025" cy="2388775"/>
          </a:xfrm>
          <a:prstGeom prst="rect">
            <a:avLst/>
          </a:prstGeom>
          <a:noFill/>
          <a:ln>
            <a:noFill/>
          </a:ln>
        </p:spPr>
      </p:pic>
      <p:sp>
        <p:nvSpPr>
          <p:cNvPr id="89" name="Google Shape;89;p16"/>
          <p:cNvSpPr txBox="1"/>
          <p:nvPr/>
        </p:nvSpPr>
        <p:spPr>
          <a:xfrm>
            <a:off x="7237900" y="2782675"/>
            <a:ext cx="159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rgbClr val="0645AD"/>
                </a:solidFill>
                <a:latin typeface="Times New Roman"/>
                <a:ea typeface="Times New Roman"/>
                <a:cs typeface="Times New Roman"/>
                <a:sym typeface="Times New Roman"/>
              </a:rPr>
              <a:t>Muzeum</a:t>
            </a:r>
            <a:endParaRPr sz="1800">
              <a:solidFill>
                <a:srgbClr val="0645AD"/>
              </a:solidFill>
              <a:latin typeface="Times New Roman"/>
              <a:ea typeface="Times New Roman"/>
              <a:cs typeface="Times New Roman"/>
              <a:sym typeface="Times New Roman"/>
            </a:endParaRPr>
          </a:p>
        </p:txBody>
      </p:sp>
      <p:sp>
        <p:nvSpPr>
          <p:cNvPr id="90" name="Google Shape;90;p16"/>
          <p:cNvSpPr txBox="1"/>
          <p:nvPr/>
        </p:nvSpPr>
        <p:spPr>
          <a:xfrm>
            <a:off x="2773600" y="4366200"/>
            <a:ext cx="201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rgbClr val="0645AD"/>
                </a:solidFill>
                <a:latin typeface="Times New Roman"/>
                <a:ea typeface="Times New Roman"/>
                <a:cs typeface="Times New Roman"/>
                <a:sym typeface="Times New Roman"/>
              </a:rPr>
              <a:t>Theatre</a:t>
            </a:r>
            <a:endParaRPr sz="1800">
              <a:solidFill>
                <a:srgbClr val="0645AD"/>
              </a:solidFill>
              <a:latin typeface="Times New Roman"/>
              <a:ea typeface="Times New Roman"/>
              <a:cs typeface="Times New Roman"/>
              <a:sym typeface="Times New Roman"/>
            </a:endParaRPr>
          </a:p>
        </p:txBody>
      </p:sp>
      <p:sp>
        <p:nvSpPr>
          <p:cNvPr id="91" name="Google Shape;91;p16"/>
          <p:cNvSpPr txBox="1"/>
          <p:nvPr/>
        </p:nvSpPr>
        <p:spPr>
          <a:xfrm>
            <a:off x="148025" y="3433925"/>
            <a:ext cx="219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rgbClr val="0645AD"/>
                </a:solidFill>
                <a:latin typeface="Times New Roman"/>
                <a:ea typeface="Times New Roman"/>
                <a:cs typeface="Times New Roman"/>
                <a:sym typeface="Times New Roman"/>
              </a:rPr>
              <a:t>Printing house</a:t>
            </a:r>
            <a:endParaRPr sz="1800">
              <a:solidFill>
                <a:srgbClr val="0645AD"/>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7" name="Google Shape;97;p17"/>
          <p:cNvSpPr txBox="1"/>
          <p:nvPr/>
        </p:nvSpPr>
        <p:spPr>
          <a:xfrm>
            <a:off x="3182300" y="4729050"/>
            <a:ext cx="426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98" name="Google Shape;98;p17"/>
          <p:cNvPicPr preferRelativeResize="0"/>
          <p:nvPr/>
        </p:nvPicPr>
        <p:blipFill>
          <a:blip r:embed="rId3">
            <a:alphaModFix/>
          </a:blip>
          <a:stretch>
            <a:fillRect/>
          </a:stretch>
        </p:blipFill>
        <p:spPr>
          <a:xfrm>
            <a:off x="155612" y="1064138"/>
            <a:ext cx="5010312" cy="3340199"/>
          </a:xfrm>
          <a:prstGeom prst="rect">
            <a:avLst/>
          </a:prstGeom>
          <a:noFill/>
          <a:ln>
            <a:noFill/>
          </a:ln>
        </p:spPr>
      </p:pic>
      <p:sp>
        <p:nvSpPr>
          <p:cNvPr id="99" name="Google Shape;99;p17"/>
          <p:cNvSpPr txBox="1"/>
          <p:nvPr/>
        </p:nvSpPr>
        <p:spPr>
          <a:xfrm>
            <a:off x="318225" y="266425"/>
            <a:ext cx="55506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3700">
                <a:solidFill>
                  <a:srgbClr val="E06666"/>
                </a:solidFill>
                <a:latin typeface="Times New Roman"/>
                <a:ea typeface="Times New Roman"/>
                <a:cs typeface="Times New Roman"/>
                <a:sym typeface="Times New Roman"/>
              </a:rPr>
              <a:t>Border with Poland</a:t>
            </a:r>
            <a:endParaRPr b="1" sz="3700">
              <a:solidFill>
                <a:srgbClr val="E06666"/>
              </a:solidFill>
              <a:latin typeface="Times New Roman"/>
              <a:ea typeface="Times New Roman"/>
              <a:cs typeface="Times New Roman"/>
              <a:sym typeface="Times New Roman"/>
            </a:endParaRPr>
          </a:p>
        </p:txBody>
      </p:sp>
      <p:pic>
        <p:nvPicPr>
          <p:cNvPr id="100" name="Google Shape;100;p17"/>
          <p:cNvPicPr preferRelativeResize="0"/>
          <p:nvPr/>
        </p:nvPicPr>
        <p:blipFill>
          <a:blip r:embed="rId4">
            <a:alphaModFix/>
          </a:blip>
          <a:stretch>
            <a:fillRect/>
          </a:stretch>
        </p:blipFill>
        <p:spPr>
          <a:xfrm>
            <a:off x="4344225" y="1770325"/>
            <a:ext cx="4651224" cy="3078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743550" y="18200"/>
            <a:ext cx="7656899" cy="5107078"/>
          </a:xfrm>
          <a:prstGeom prst="rect">
            <a:avLst/>
          </a:prstGeom>
          <a:noFill/>
          <a:ln>
            <a:noFill/>
          </a:ln>
        </p:spPr>
      </p:pic>
      <p:sp>
        <p:nvSpPr>
          <p:cNvPr id="106" name="Google Shape;106;p18"/>
          <p:cNvSpPr txBox="1"/>
          <p:nvPr>
            <p:ph type="title"/>
          </p:nvPr>
        </p:nvSpPr>
        <p:spPr>
          <a:xfrm>
            <a:off x="2597700" y="1506350"/>
            <a:ext cx="3948600" cy="93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8400">
                <a:solidFill>
                  <a:srgbClr val="741B47"/>
                </a:solidFill>
                <a:latin typeface="Times New Roman"/>
                <a:ea typeface="Times New Roman"/>
                <a:cs typeface="Times New Roman"/>
                <a:sym typeface="Times New Roman"/>
              </a:rPr>
              <a:t>Cieszyn</a:t>
            </a:r>
            <a:endParaRPr sz="8400">
              <a:solidFill>
                <a:srgbClr val="741B47"/>
              </a:solidFill>
              <a:latin typeface="Times New Roman"/>
              <a:ea typeface="Times New Roman"/>
              <a:cs typeface="Times New Roman"/>
              <a:sym typeface="Times New Roman"/>
            </a:endParaRPr>
          </a:p>
        </p:txBody>
      </p:sp>
      <p:sp>
        <p:nvSpPr>
          <p:cNvPr id="107" name="Google Shape;107;p18"/>
          <p:cNvSpPr txBox="1"/>
          <p:nvPr>
            <p:ph idx="1" type="body"/>
          </p:nvPr>
        </p:nvSpPr>
        <p:spPr>
          <a:xfrm>
            <a:off x="5533125" y="4260525"/>
            <a:ext cx="2325900" cy="271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358"/>
              <a:buNone/>
            </a:pPr>
            <a:r>
              <a:rPr lang="pl" sz="1385">
                <a:solidFill>
                  <a:srgbClr val="F4CCCC"/>
                </a:solidFill>
                <a:latin typeface="Times New Roman"/>
                <a:ea typeface="Times New Roman"/>
                <a:cs typeface="Times New Roman"/>
                <a:sym typeface="Times New Roman"/>
              </a:rPr>
              <a:t>Zofia Jasiok</a:t>
            </a:r>
            <a:endParaRPr sz="1385">
              <a:solidFill>
                <a:srgbClr val="F4CCCC"/>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9"/>
          <p:cNvPicPr preferRelativeResize="0"/>
          <p:nvPr/>
        </p:nvPicPr>
        <p:blipFill>
          <a:blip r:embed="rId3">
            <a:alphaModFix/>
          </a:blip>
          <a:stretch>
            <a:fillRect/>
          </a:stretch>
        </p:blipFill>
        <p:spPr>
          <a:xfrm>
            <a:off x="5295425" y="203850"/>
            <a:ext cx="2367900" cy="2367900"/>
          </a:xfrm>
          <a:prstGeom prst="rect">
            <a:avLst/>
          </a:prstGeom>
          <a:noFill/>
          <a:ln>
            <a:noFill/>
          </a:ln>
        </p:spPr>
      </p:pic>
      <p:sp>
        <p:nvSpPr>
          <p:cNvPr id="113" name="Google Shape;113;p1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pl">
                <a:solidFill>
                  <a:srgbClr val="FC9C63"/>
                </a:solidFill>
                <a:latin typeface="Times New Roman"/>
                <a:ea typeface="Times New Roman"/>
                <a:cs typeface="Times New Roman"/>
                <a:sym typeface="Times New Roman"/>
              </a:rPr>
              <a:t>Geography</a:t>
            </a:r>
            <a:r>
              <a:rPr b="0" lang="pl">
                <a:latin typeface="Times New Roman"/>
                <a:ea typeface="Times New Roman"/>
                <a:cs typeface="Times New Roman"/>
                <a:sym typeface="Times New Roman"/>
              </a:rPr>
              <a:t> </a:t>
            </a:r>
            <a:r>
              <a:rPr b="0" lang="pl">
                <a:solidFill>
                  <a:srgbClr val="2BA47D"/>
                </a:solidFill>
                <a:latin typeface="Times New Roman"/>
                <a:ea typeface="Times New Roman"/>
                <a:cs typeface="Times New Roman"/>
                <a:sym typeface="Times New Roman"/>
              </a:rPr>
              <a:t>an</a:t>
            </a:r>
            <a:r>
              <a:rPr b="0" lang="pl">
                <a:solidFill>
                  <a:srgbClr val="FC9C63"/>
                </a:solidFill>
                <a:latin typeface="Times New Roman"/>
                <a:ea typeface="Times New Roman"/>
                <a:cs typeface="Times New Roman"/>
                <a:sym typeface="Times New Roman"/>
              </a:rPr>
              <a:t>d</a:t>
            </a:r>
            <a:r>
              <a:rPr b="0" lang="pl">
                <a:solidFill>
                  <a:srgbClr val="2BA47D"/>
                </a:solidFill>
                <a:latin typeface="Times New Roman"/>
                <a:ea typeface="Times New Roman"/>
                <a:cs typeface="Times New Roman"/>
                <a:sym typeface="Times New Roman"/>
              </a:rPr>
              <a:t> History</a:t>
            </a:r>
            <a:endParaRPr b="0">
              <a:solidFill>
                <a:srgbClr val="2BA47D"/>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14" name="Google Shape;114;p19"/>
          <p:cNvSpPr txBox="1"/>
          <p:nvPr>
            <p:ph idx="1" type="body"/>
          </p:nvPr>
        </p:nvSpPr>
        <p:spPr>
          <a:xfrm>
            <a:off x="419375" y="1189550"/>
            <a:ext cx="4808100" cy="3670800"/>
          </a:xfrm>
          <a:prstGeom prst="rect">
            <a:avLst/>
          </a:prstGeom>
          <a:solidFill>
            <a:schemeClr val="lt1"/>
          </a:solidFill>
        </p:spPr>
        <p:txBody>
          <a:bodyPr anchorCtr="0" anchor="t" bIns="91425" lIns="91425" spcFirstLastPara="1" rIns="91425" wrap="square" tIns="91425">
            <a:noAutofit/>
          </a:bodyPr>
          <a:lstStyle/>
          <a:p>
            <a:pPr indent="-304800" lvl="0" marL="457200" rtl="0" algn="l">
              <a:spcBef>
                <a:spcPts val="0"/>
              </a:spcBef>
              <a:spcAft>
                <a:spcPts val="0"/>
              </a:spcAft>
              <a:buClr>
                <a:srgbClr val="FC9C63"/>
              </a:buClr>
              <a:buSzPts val="1200"/>
              <a:buFont typeface="Arial"/>
              <a:buChar char="●"/>
            </a:pPr>
            <a:r>
              <a:rPr lang="pl" sz="1200">
                <a:solidFill>
                  <a:srgbClr val="FC9C63"/>
                </a:solidFill>
                <a:latin typeface="Times New Roman"/>
                <a:ea typeface="Times New Roman"/>
                <a:cs typeface="Times New Roman"/>
                <a:sym typeface="Times New Roman"/>
              </a:rPr>
              <a:t>Cieszyn is a border town in southern Poland on the east bank of the </a:t>
            </a:r>
            <a:r>
              <a:rPr b="1" lang="pl" sz="1200">
                <a:solidFill>
                  <a:srgbClr val="FC9C63"/>
                </a:solidFill>
                <a:latin typeface="Times New Roman"/>
                <a:ea typeface="Times New Roman"/>
                <a:cs typeface="Times New Roman"/>
                <a:sym typeface="Times New Roman"/>
              </a:rPr>
              <a:t>Olza River</a:t>
            </a:r>
            <a:r>
              <a:rPr lang="pl" sz="1200">
                <a:solidFill>
                  <a:srgbClr val="FC9C63"/>
                </a:solidFill>
                <a:latin typeface="Times New Roman"/>
                <a:ea typeface="Times New Roman"/>
                <a:cs typeface="Times New Roman"/>
                <a:sym typeface="Times New Roman"/>
              </a:rPr>
              <a:t>.</a:t>
            </a:r>
            <a:r>
              <a:rPr lang="pl" sz="1200">
                <a:solidFill>
                  <a:srgbClr val="FC9C63"/>
                </a:solidFill>
                <a:highlight>
                  <a:srgbClr val="FFFFFF"/>
                </a:highlight>
                <a:latin typeface="Times New Roman"/>
                <a:ea typeface="Times New Roman"/>
                <a:cs typeface="Times New Roman"/>
                <a:sym typeface="Times New Roman"/>
              </a:rPr>
              <a:t> </a:t>
            </a:r>
            <a:endParaRPr sz="1200">
              <a:solidFill>
                <a:srgbClr val="FC9C63"/>
              </a:solidFill>
              <a:highlight>
                <a:srgbClr val="FFFFFF"/>
              </a:highlight>
              <a:latin typeface="Times New Roman"/>
              <a:ea typeface="Times New Roman"/>
              <a:cs typeface="Times New Roman"/>
              <a:sym typeface="Times New Roman"/>
            </a:endParaRPr>
          </a:p>
          <a:p>
            <a:pPr indent="-304800" lvl="0" marL="457200" rtl="0" algn="l">
              <a:lnSpc>
                <a:spcPct val="107000"/>
              </a:lnSpc>
              <a:spcBef>
                <a:spcPts val="0"/>
              </a:spcBef>
              <a:spcAft>
                <a:spcPts val="0"/>
              </a:spcAft>
              <a:buClr>
                <a:srgbClr val="FC9C63"/>
              </a:buClr>
              <a:buSzPts val="1200"/>
              <a:buFont typeface="Times New Roman"/>
              <a:buChar char="●"/>
            </a:pPr>
            <a:r>
              <a:rPr lang="pl" sz="1200">
                <a:solidFill>
                  <a:srgbClr val="FC9C63"/>
                </a:solidFill>
                <a:latin typeface="Times New Roman"/>
                <a:ea typeface="Times New Roman"/>
                <a:cs typeface="Times New Roman"/>
                <a:sym typeface="Times New Roman"/>
              </a:rPr>
              <a:t>The medieval town plan has survived in Cieszyn, and many architectural treasures and charming places have survived. The town’s unique atmosphere was created by generations of its citizens of various nationalities, religions, cultures and traditions.</a:t>
            </a:r>
            <a:endParaRPr sz="1200">
              <a:solidFill>
                <a:srgbClr val="FC9C63"/>
              </a:solidFill>
              <a:latin typeface="Times New Roman"/>
              <a:ea typeface="Times New Roman"/>
              <a:cs typeface="Times New Roman"/>
              <a:sym typeface="Times New Roman"/>
            </a:endParaRPr>
          </a:p>
          <a:p>
            <a:pPr indent="0" lvl="0" marL="0" rtl="0" algn="l">
              <a:lnSpc>
                <a:spcPct val="107000"/>
              </a:lnSpc>
              <a:spcBef>
                <a:spcPts val="0"/>
              </a:spcBef>
              <a:spcAft>
                <a:spcPts val="0"/>
              </a:spcAft>
              <a:buNone/>
            </a:pPr>
            <a:r>
              <a:t/>
            </a:r>
            <a:endParaRPr sz="1200">
              <a:solidFill>
                <a:srgbClr val="FC9C63"/>
              </a:solidFill>
              <a:latin typeface="Times New Roman"/>
              <a:ea typeface="Times New Roman"/>
              <a:cs typeface="Times New Roman"/>
              <a:sym typeface="Times New Roman"/>
            </a:endParaRPr>
          </a:p>
          <a:p>
            <a:pPr indent="-304800" lvl="0" marL="457200" rtl="0" algn="l">
              <a:spcBef>
                <a:spcPts val="0"/>
              </a:spcBef>
              <a:spcAft>
                <a:spcPts val="0"/>
              </a:spcAft>
              <a:buClr>
                <a:srgbClr val="2BA47D"/>
              </a:buClr>
              <a:buSzPts val="1200"/>
              <a:buFont typeface="Times New Roman"/>
              <a:buChar char="●"/>
            </a:pPr>
            <a:r>
              <a:rPr lang="pl" sz="1200">
                <a:solidFill>
                  <a:srgbClr val="2BA47D"/>
                </a:solidFill>
                <a:latin typeface="Times New Roman"/>
                <a:ea typeface="Times New Roman"/>
                <a:cs typeface="Times New Roman"/>
                <a:sym typeface="Times New Roman"/>
              </a:rPr>
              <a:t>The town has 33,500 inhabitants.</a:t>
            </a:r>
            <a:br>
              <a:rPr lang="pl" sz="1200">
                <a:solidFill>
                  <a:srgbClr val="FC9C63"/>
                </a:solidFill>
                <a:latin typeface="Times New Roman"/>
                <a:ea typeface="Times New Roman"/>
                <a:cs typeface="Times New Roman"/>
                <a:sym typeface="Times New Roman"/>
              </a:rPr>
            </a:br>
            <a:endParaRPr sz="1200">
              <a:solidFill>
                <a:srgbClr val="FC9C63"/>
              </a:solidFill>
              <a:latin typeface="Times New Roman"/>
              <a:ea typeface="Times New Roman"/>
              <a:cs typeface="Times New Roman"/>
              <a:sym typeface="Times New Roman"/>
            </a:endParaRPr>
          </a:p>
          <a:p>
            <a:pPr indent="-304800" lvl="0" marL="457200" rtl="0" algn="l">
              <a:spcBef>
                <a:spcPts val="0"/>
              </a:spcBef>
              <a:spcAft>
                <a:spcPts val="0"/>
              </a:spcAft>
              <a:buClr>
                <a:srgbClr val="FC9C63"/>
              </a:buClr>
              <a:buSzPts val="1200"/>
              <a:buFont typeface="Arial"/>
              <a:buChar char="●"/>
            </a:pPr>
            <a:r>
              <a:rPr lang="pl" sz="1200">
                <a:solidFill>
                  <a:srgbClr val="FC9C63"/>
                </a:solidFill>
                <a:latin typeface="Times New Roman"/>
                <a:ea typeface="Times New Roman"/>
                <a:cs typeface="Times New Roman"/>
                <a:sym typeface="Times New Roman"/>
              </a:rPr>
              <a:t>Cieszyn is one of </a:t>
            </a:r>
            <a:r>
              <a:rPr b="1" lang="pl" sz="1200">
                <a:solidFill>
                  <a:srgbClr val="FC9C63"/>
                </a:solidFill>
                <a:latin typeface="Times New Roman"/>
                <a:ea typeface="Times New Roman"/>
                <a:cs typeface="Times New Roman"/>
                <a:sym typeface="Times New Roman"/>
              </a:rPr>
              <a:t>the oldest </a:t>
            </a:r>
            <a:r>
              <a:rPr lang="pl" sz="1200">
                <a:solidFill>
                  <a:srgbClr val="FC9C63"/>
                </a:solidFill>
                <a:latin typeface="Times New Roman"/>
                <a:ea typeface="Times New Roman"/>
                <a:cs typeface="Times New Roman"/>
                <a:sym typeface="Times New Roman"/>
              </a:rPr>
              <a:t>cities in </a:t>
            </a:r>
            <a:r>
              <a:rPr b="1" lang="pl" sz="1200">
                <a:solidFill>
                  <a:srgbClr val="FC9C63"/>
                </a:solidFill>
                <a:latin typeface="Times New Roman"/>
                <a:ea typeface="Times New Roman"/>
                <a:cs typeface="Times New Roman"/>
                <a:sym typeface="Times New Roman"/>
              </a:rPr>
              <a:t>Silesia</a:t>
            </a:r>
            <a:r>
              <a:rPr lang="pl" sz="1200">
                <a:solidFill>
                  <a:srgbClr val="FC9C63"/>
                </a:solidFill>
                <a:latin typeface="Times New Roman"/>
                <a:ea typeface="Times New Roman"/>
                <a:cs typeface="Times New Roman"/>
                <a:sym typeface="Times New Roman"/>
              </a:rPr>
              <a:t>. </a:t>
            </a:r>
            <a:br>
              <a:rPr lang="pl" sz="1200">
                <a:solidFill>
                  <a:srgbClr val="FC9C63"/>
                </a:solidFill>
                <a:latin typeface="Times New Roman"/>
                <a:ea typeface="Times New Roman"/>
                <a:cs typeface="Times New Roman"/>
                <a:sym typeface="Times New Roman"/>
              </a:rPr>
            </a:br>
            <a:endParaRPr sz="1200">
              <a:solidFill>
                <a:srgbClr val="FC9C63"/>
              </a:solidFill>
              <a:latin typeface="Times New Roman"/>
              <a:ea typeface="Times New Roman"/>
              <a:cs typeface="Times New Roman"/>
              <a:sym typeface="Times New Roman"/>
            </a:endParaRPr>
          </a:p>
          <a:p>
            <a:pPr indent="-304800" lvl="0" marL="457200" rtl="0" algn="l">
              <a:spcBef>
                <a:spcPts val="0"/>
              </a:spcBef>
              <a:spcAft>
                <a:spcPts val="0"/>
              </a:spcAft>
              <a:buClr>
                <a:srgbClr val="2BA47D"/>
              </a:buClr>
              <a:buSzPts val="1200"/>
              <a:buFont typeface="Arial"/>
              <a:buChar char="●"/>
            </a:pPr>
            <a:r>
              <a:rPr b="1" lang="pl" sz="1200">
                <a:solidFill>
                  <a:srgbClr val="2BA47D"/>
                </a:solidFill>
                <a:latin typeface="Times New Roman"/>
                <a:ea typeface="Times New Roman"/>
                <a:cs typeface="Times New Roman"/>
                <a:sym typeface="Times New Roman"/>
              </a:rPr>
              <a:t>The legend</a:t>
            </a:r>
            <a:r>
              <a:rPr lang="pl" sz="1200">
                <a:solidFill>
                  <a:srgbClr val="2BA47D"/>
                </a:solidFill>
                <a:latin typeface="Times New Roman"/>
                <a:ea typeface="Times New Roman"/>
                <a:cs typeface="Times New Roman"/>
                <a:sym typeface="Times New Roman"/>
              </a:rPr>
              <a:t> says that it was founded in 810 by three sons </a:t>
            </a:r>
            <a:r>
              <a:rPr lang="pl" sz="1200">
                <a:solidFill>
                  <a:srgbClr val="FC9C63"/>
                </a:solidFill>
                <a:latin typeface="Times New Roman"/>
                <a:ea typeface="Times New Roman"/>
                <a:cs typeface="Times New Roman"/>
                <a:sym typeface="Times New Roman"/>
              </a:rPr>
              <a:t>of the   Prince Leszek III</a:t>
            </a:r>
            <a:r>
              <a:rPr lang="pl" sz="1200">
                <a:solidFill>
                  <a:srgbClr val="2BA47D"/>
                </a:solidFill>
                <a:latin typeface="Times New Roman"/>
                <a:ea typeface="Times New Roman"/>
                <a:cs typeface="Times New Roman"/>
                <a:sym typeface="Times New Roman"/>
              </a:rPr>
              <a:t>:</a:t>
            </a:r>
            <a:r>
              <a:rPr b="1" lang="pl" sz="1200">
                <a:solidFill>
                  <a:srgbClr val="2BA47D"/>
                </a:solidFill>
                <a:latin typeface="Times New Roman"/>
                <a:ea typeface="Times New Roman"/>
                <a:cs typeface="Times New Roman"/>
                <a:sym typeface="Times New Roman"/>
              </a:rPr>
              <a:t> Bolko</a:t>
            </a:r>
            <a:r>
              <a:rPr lang="pl" sz="1200">
                <a:solidFill>
                  <a:srgbClr val="2BA47D"/>
                </a:solidFill>
                <a:latin typeface="Times New Roman"/>
                <a:ea typeface="Times New Roman"/>
                <a:cs typeface="Times New Roman"/>
                <a:sym typeface="Times New Roman"/>
              </a:rPr>
              <a:t>, </a:t>
            </a:r>
            <a:r>
              <a:rPr b="1" lang="pl" sz="1200">
                <a:solidFill>
                  <a:srgbClr val="2BA47D"/>
                </a:solidFill>
                <a:latin typeface="Times New Roman"/>
                <a:ea typeface="Times New Roman"/>
                <a:cs typeface="Times New Roman"/>
                <a:sym typeface="Times New Roman"/>
              </a:rPr>
              <a:t>Leszko</a:t>
            </a:r>
            <a:r>
              <a:rPr lang="pl" sz="1200">
                <a:solidFill>
                  <a:srgbClr val="2BA47D"/>
                </a:solidFill>
                <a:latin typeface="Times New Roman"/>
                <a:ea typeface="Times New Roman"/>
                <a:cs typeface="Times New Roman"/>
                <a:sym typeface="Times New Roman"/>
              </a:rPr>
              <a:t> and </a:t>
            </a:r>
            <a:r>
              <a:rPr b="1" lang="pl" sz="1200">
                <a:solidFill>
                  <a:srgbClr val="2BA47D"/>
                </a:solidFill>
                <a:latin typeface="Times New Roman"/>
                <a:ea typeface="Times New Roman"/>
                <a:cs typeface="Times New Roman"/>
                <a:sym typeface="Times New Roman"/>
              </a:rPr>
              <a:t>Cieszko</a:t>
            </a:r>
            <a:r>
              <a:rPr lang="pl" sz="1200">
                <a:solidFill>
                  <a:srgbClr val="2BA47D"/>
                </a:solidFill>
                <a:latin typeface="Times New Roman"/>
                <a:ea typeface="Times New Roman"/>
                <a:cs typeface="Times New Roman"/>
                <a:sym typeface="Times New Roman"/>
              </a:rPr>
              <a:t>.</a:t>
            </a:r>
            <a:r>
              <a:rPr lang="pl" sz="1200">
                <a:solidFill>
                  <a:srgbClr val="FC9C63"/>
                </a:solidFill>
                <a:latin typeface="Times New Roman"/>
                <a:ea typeface="Times New Roman"/>
                <a:cs typeface="Times New Roman"/>
                <a:sym typeface="Times New Roman"/>
              </a:rPr>
              <a:t> </a:t>
            </a:r>
            <a:br>
              <a:rPr lang="pl" sz="1200">
                <a:solidFill>
                  <a:srgbClr val="FC9C63"/>
                </a:solidFill>
                <a:latin typeface="Times New Roman"/>
                <a:ea typeface="Times New Roman"/>
                <a:cs typeface="Times New Roman"/>
                <a:sym typeface="Times New Roman"/>
              </a:rPr>
            </a:br>
            <a:endParaRPr sz="1200">
              <a:solidFill>
                <a:srgbClr val="FC9C63"/>
              </a:solidFill>
              <a:latin typeface="Times New Roman"/>
              <a:ea typeface="Times New Roman"/>
              <a:cs typeface="Times New Roman"/>
              <a:sym typeface="Times New Roman"/>
            </a:endParaRPr>
          </a:p>
          <a:p>
            <a:pPr indent="-304800" lvl="0" marL="457200" rtl="0" algn="l">
              <a:spcBef>
                <a:spcPts val="0"/>
              </a:spcBef>
              <a:spcAft>
                <a:spcPts val="0"/>
              </a:spcAft>
              <a:buClr>
                <a:srgbClr val="FC9C63"/>
              </a:buClr>
              <a:buSzPts val="1200"/>
              <a:buFont typeface="Arial"/>
              <a:buChar char="●"/>
            </a:pPr>
            <a:r>
              <a:rPr lang="pl" sz="1200">
                <a:solidFill>
                  <a:srgbClr val="FC9C63"/>
                </a:solidFill>
                <a:latin typeface="Times New Roman"/>
                <a:ea typeface="Times New Roman"/>
                <a:cs typeface="Times New Roman"/>
                <a:sym typeface="Times New Roman"/>
              </a:rPr>
              <a:t>According to</a:t>
            </a:r>
            <a:r>
              <a:rPr b="1" lang="pl" sz="1200">
                <a:solidFill>
                  <a:srgbClr val="FC9C63"/>
                </a:solidFill>
                <a:latin typeface="Times New Roman"/>
                <a:ea typeface="Times New Roman"/>
                <a:cs typeface="Times New Roman"/>
                <a:sym typeface="Times New Roman"/>
              </a:rPr>
              <a:t> legend </a:t>
            </a:r>
            <a:r>
              <a:rPr lang="pl" sz="1200">
                <a:solidFill>
                  <a:srgbClr val="FC9C63"/>
                </a:solidFill>
                <a:latin typeface="Times New Roman"/>
                <a:ea typeface="Times New Roman"/>
                <a:cs typeface="Times New Roman"/>
                <a:sym typeface="Times New Roman"/>
              </a:rPr>
              <a:t>while rejoicing</a:t>
            </a:r>
            <a:r>
              <a:rPr lang="pl" sz="1200">
                <a:solidFill>
                  <a:srgbClr val="000000"/>
                </a:solidFill>
                <a:latin typeface="Times New Roman"/>
                <a:ea typeface="Times New Roman"/>
                <a:cs typeface="Times New Roman"/>
                <a:sym typeface="Times New Roman"/>
              </a:rPr>
              <a:t> </a:t>
            </a:r>
            <a:r>
              <a:rPr lang="pl" sz="1200">
                <a:solidFill>
                  <a:srgbClr val="FC9C63"/>
                </a:solidFill>
                <a:latin typeface="Times New Roman"/>
                <a:ea typeface="Times New Roman"/>
                <a:cs typeface="Times New Roman"/>
                <a:sym typeface="Times New Roman"/>
              </a:rPr>
              <a:t>(</a:t>
            </a:r>
            <a:r>
              <a:rPr lang="pl" sz="1200">
                <a:solidFill>
                  <a:srgbClr val="2BA47D"/>
                </a:solidFill>
                <a:latin typeface="Times New Roman"/>
                <a:ea typeface="Times New Roman"/>
                <a:cs typeface="Times New Roman"/>
                <a:sym typeface="Times New Roman"/>
              </a:rPr>
              <a:t>in Polish: “</a:t>
            </a:r>
            <a:r>
              <a:rPr b="1" lang="pl" sz="1200">
                <a:solidFill>
                  <a:srgbClr val="2BA47D"/>
                </a:solidFill>
                <a:latin typeface="Times New Roman"/>
                <a:ea typeface="Times New Roman"/>
                <a:cs typeface="Times New Roman"/>
                <a:sym typeface="Times New Roman"/>
              </a:rPr>
              <a:t>cieszyli</a:t>
            </a:r>
            <a:r>
              <a:rPr lang="pl" sz="1200">
                <a:solidFill>
                  <a:srgbClr val="2BA47D"/>
                </a:solidFill>
                <a:latin typeface="Times New Roman"/>
                <a:ea typeface="Times New Roman"/>
                <a:cs typeface="Times New Roman"/>
                <a:sym typeface="Times New Roman"/>
              </a:rPr>
              <a:t> się”</a:t>
            </a:r>
            <a:r>
              <a:rPr lang="pl" sz="1200">
                <a:solidFill>
                  <a:srgbClr val="FC9C63"/>
                </a:solidFill>
                <a:latin typeface="Times New Roman"/>
                <a:ea typeface="Times New Roman"/>
                <a:cs typeface="Times New Roman"/>
                <a:sym typeface="Times New Roman"/>
              </a:rPr>
              <a:t>) over their reunion at the spring, they founded a town and gave it the name of Cieszyn. In the place of the legendary meeting there is a well called </a:t>
            </a:r>
            <a:r>
              <a:rPr b="1" lang="pl" sz="1200">
                <a:solidFill>
                  <a:srgbClr val="2BA47D"/>
                </a:solidFill>
                <a:latin typeface="Times New Roman"/>
                <a:ea typeface="Times New Roman"/>
                <a:cs typeface="Times New Roman"/>
                <a:sym typeface="Times New Roman"/>
              </a:rPr>
              <a:t>The Well of The Three Brothers. </a:t>
            </a:r>
            <a:endParaRPr b="1" sz="1200">
              <a:solidFill>
                <a:srgbClr val="2BA47D"/>
              </a:solidFill>
              <a:latin typeface="Times New Roman"/>
              <a:ea typeface="Times New Roman"/>
              <a:cs typeface="Times New Roman"/>
              <a:sym typeface="Times New Roman"/>
            </a:endParaRPr>
          </a:p>
          <a:p>
            <a:pPr indent="0" lvl="0" marL="457200" rtl="0" algn="l">
              <a:spcBef>
                <a:spcPts val="1200"/>
              </a:spcBef>
              <a:spcAft>
                <a:spcPts val="1200"/>
              </a:spcAft>
              <a:buNone/>
            </a:pPr>
            <a:r>
              <a:t/>
            </a:r>
            <a:endParaRPr sz="1300">
              <a:solidFill>
                <a:srgbClr val="FC9C63"/>
              </a:solidFill>
              <a:latin typeface="Times New Roman"/>
              <a:ea typeface="Times New Roman"/>
              <a:cs typeface="Times New Roman"/>
              <a:sym typeface="Times New Roman"/>
            </a:endParaRPr>
          </a:p>
        </p:txBody>
      </p:sp>
      <p:sp>
        <p:nvSpPr>
          <p:cNvPr id="115" name="Google Shape;115;p19"/>
          <p:cNvSpPr txBox="1"/>
          <p:nvPr>
            <p:ph idx="1" type="body"/>
          </p:nvPr>
        </p:nvSpPr>
        <p:spPr>
          <a:xfrm>
            <a:off x="5399350" y="4550550"/>
            <a:ext cx="3515700" cy="72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pl" sz="1250">
                <a:solidFill>
                  <a:srgbClr val="2BA47D"/>
                </a:solidFill>
                <a:highlight>
                  <a:schemeClr val="lt1"/>
                </a:highlight>
                <a:latin typeface="Times New Roman"/>
                <a:ea typeface="Times New Roman"/>
                <a:cs typeface="Times New Roman"/>
                <a:sym typeface="Times New Roman"/>
              </a:rPr>
              <a:t>The </a:t>
            </a:r>
            <a:r>
              <a:rPr b="1" lang="pl" sz="1250">
                <a:solidFill>
                  <a:srgbClr val="2BA47D"/>
                </a:solidFill>
                <a:highlight>
                  <a:schemeClr val="lt1"/>
                </a:highlight>
                <a:latin typeface="Times New Roman"/>
                <a:ea typeface="Times New Roman"/>
                <a:cs typeface="Times New Roman"/>
                <a:sym typeface="Times New Roman"/>
              </a:rPr>
              <a:t>Well of Three Brothers </a:t>
            </a:r>
            <a:r>
              <a:rPr lang="pl" sz="1250">
                <a:solidFill>
                  <a:srgbClr val="2BA47D"/>
                </a:solidFill>
                <a:highlight>
                  <a:schemeClr val="lt1"/>
                </a:highlight>
                <a:latin typeface="Times New Roman"/>
                <a:ea typeface="Times New Roman"/>
                <a:cs typeface="Times New Roman"/>
                <a:sym typeface="Times New Roman"/>
              </a:rPr>
              <a:t> </a:t>
            </a:r>
            <a:endParaRPr>
              <a:solidFill>
                <a:srgbClr val="2BA47D"/>
              </a:solidFill>
              <a:latin typeface="Times New Roman"/>
              <a:ea typeface="Times New Roman"/>
              <a:cs typeface="Times New Roman"/>
              <a:sym typeface="Times New Roman"/>
            </a:endParaRPr>
          </a:p>
        </p:txBody>
      </p:sp>
      <p:pic>
        <p:nvPicPr>
          <p:cNvPr id="116" name="Google Shape;116;p19"/>
          <p:cNvPicPr preferRelativeResize="0"/>
          <p:nvPr/>
        </p:nvPicPr>
        <p:blipFill>
          <a:blip r:embed="rId4">
            <a:alphaModFix/>
          </a:blip>
          <a:stretch>
            <a:fillRect/>
          </a:stretch>
        </p:blipFill>
        <p:spPr>
          <a:xfrm>
            <a:off x="5399350" y="2571750"/>
            <a:ext cx="2813347" cy="1881650"/>
          </a:xfrm>
          <a:prstGeom prst="rect">
            <a:avLst/>
          </a:prstGeom>
          <a:noFill/>
          <a:ln>
            <a:noFill/>
          </a:ln>
        </p:spPr>
      </p:pic>
      <p:sp>
        <p:nvSpPr>
          <p:cNvPr id="117" name="Google Shape;117;p19"/>
          <p:cNvSpPr/>
          <p:nvPr/>
        </p:nvSpPr>
        <p:spPr>
          <a:xfrm>
            <a:off x="5507000" y="2129850"/>
            <a:ext cx="538200" cy="191400"/>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600"/>
              </a:spcBef>
              <a:spcAft>
                <a:spcPts val="100"/>
              </a:spcAft>
              <a:buNone/>
            </a:pPr>
            <a:r>
              <a:rPr lang="pl">
                <a:solidFill>
                  <a:srgbClr val="4A86E8"/>
                </a:solidFill>
                <a:latin typeface="Times New Roman"/>
                <a:ea typeface="Times New Roman"/>
                <a:cs typeface="Times New Roman"/>
                <a:sym typeface="Times New Roman"/>
              </a:rPr>
              <a:t>The Old Town Square</a:t>
            </a:r>
            <a:endParaRPr>
              <a:solidFill>
                <a:srgbClr val="4A86E8"/>
              </a:solidFill>
              <a:latin typeface="Times New Roman"/>
              <a:ea typeface="Times New Roman"/>
              <a:cs typeface="Times New Roman"/>
              <a:sym typeface="Times New Roman"/>
            </a:endParaRPr>
          </a:p>
        </p:txBody>
      </p:sp>
      <p:sp>
        <p:nvSpPr>
          <p:cNvPr id="123" name="Google Shape;123;p20"/>
          <p:cNvSpPr txBox="1"/>
          <p:nvPr>
            <p:ph idx="1" type="body"/>
          </p:nvPr>
        </p:nvSpPr>
        <p:spPr>
          <a:xfrm>
            <a:off x="311700" y="1249375"/>
            <a:ext cx="5063400" cy="801000"/>
          </a:xfrm>
          <a:prstGeom prst="rect">
            <a:avLst/>
          </a:prstGeom>
          <a:solidFill>
            <a:srgbClr val="FFF7EA"/>
          </a:solidFill>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pl" sz="1200">
                <a:solidFill>
                  <a:srgbClr val="4A86E8"/>
                </a:solidFill>
                <a:highlight>
                  <a:srgbClr val="FFFFFF"/>
                </a:highlight>
                <a:latin typeface="Times New Roman"/>
                <a:ea typeface="Times New Roman"/>
                <a:cs typeface="Times New Roman"/>
                <a:sym typeface="Times New Roman"/>
              </a:rPr>
              <a:t>The town square  was laid down in this place at the end of the 15th century. After the great fire of 1789 the houses were rebuilt in Baroque - neoclassicist style.</a:t>
            </a:r>
            <a:endParaRPr sz="1200">
              <a:solidFill>
                <a:srgbClr val="4A86E8"/>
              </a:solidFill>
              <a:highlight>
                <a:srgbClr val="FFFFFF"/>
              </a:highlight>
              <a:latin typeface="Times New Roman"/>
              <a:ea typeface="Times New Roman"/>
              <a:cs typeface="Times New Roman"/>
              <a:sym typeface="Times New Roman"/>
            </a:endParaRPr>
          </a:p>
          <a:p>
            <a:pPr indent="0" lvl="0" marL="0" rtl="0" algn="l">
              <a:lnSpc>
                <a:spcPct val="95000"/>
              </a:lnSpc>
              <a:spcBef>
                <a:spcPts val="1200"/>
              </a:spcBef>
              <a:spcAft>
                <a:spcPts val="1200"/>
              </a:spcAft>
              <a:buSzPts val="935"/>
              <a:buNone/>
            </a:pPr>
            <a:r>
              <a:t/>
            </a:r>
            <a:endParaRPr sz="1020">
              <a:solidFill>
                <a:srgbClr val="1155CC"/>
              </a:solidFill>
              <a:latin typeface="Times New Roman"/>
              <a:ea typeface="Times New Roman"/>
              <a:cs typeface="Times New Roman"/>
              <a:sym typeface="Times New Roman"/>
            </a:endParaRPr>
          </a:p>
        </p:txBody>
      </p:sp>
      <p:sp>
        <p:nvSpPr>
          <p:cNvPr id="124" name="Google Shape;124;p20"/>
          <p:cNvSpPr txBox="1"/>
          <p:nvPr>
            <p:ph idx="1" type="body"/>
          </p:nvPr>
        </p:nvSpPr>
        <p:spPr>
          <a:xfrm>
            <a:off x="5663600" y="2882500"/>
            <a:ext cx="3480300" cy="12177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pl" sz="1100">
                <a:solidFill>
                  <a:srgbClr val="B45F06"/>
                </a:solidFill>
                <a:highlight>
                  <a:schemeClr val="lt1"/>
                </a:highlight>
                <a:latin typeface="Times New Roman"/>
                <a:ea typeface="Times New Roman"/>
                <a:cs typeface="Times New Roman"/>
                <a:sym typeface="Times New Roman"/>
              </a:rPr>
              <a:t>The Town Hall</a:t>
            </a:r>
            <a:br>
              <a:rPr lang="pl" sz="1100">
                <a:solidFill>
                  <a:srgbClr val="B45F06"/>
                </a:solidFill>
                <a:highlight>
                  <a:schemeClr val="lt1"/>
                </a:highlight>
                <a:latin typeface="Times New Roman"/>
                <a:ea typeface="Times New Roman"/>
                <a:cs typeface="Times New Roman"/>
                <a:sym typeface="Times New Roman"/>
              </a:rPr>
            </a:br>
            <a:r>
              <a:rPr lang="pl" sz="1100">
                <a:solidFill>
                  <a:srgbClr val="E69138"/>
                </a:solidFill>
                <a:highlight>
                  <a:srgbClr val="FFFFFF"/>
                </a:highlight>
                <a:latin typeface="Times New Roman"/>
                <a:ea typeface="Times New Roman"/>
                <a:cs typeface="Times New Roman"/>
                <a:sym typeface="Times New Roman"/>
              </a:rPr>
              <a:t>The existing Town Hall was built in 1496. After several fires it was restored in as a classicist building by the Viennese architect.</a:t>
            </a:r>
            <a:endParaRPr sz="1100">
              <a:solidFill>
                <a:srgbClr val="E69138"/>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t/>
            </a:r>
            <a:endParaRPr sz="950">
              <a:solidFill>
                <a:srgbClr val="333333"/>
              </a:solidFill>
              <a:highlight>
                <a:srgbClr val="FFFFFF"/>
              </a:highlight>
              <a:latin typeface="Arial"/>
              <a:ea typeface="Arial"/>
              <a:cs typeface="Arial"/>
              <a:sym typeface="Arial"/>
            </a:endParaRPr>
          </a:p>
          <a:p>
            <a:pPr indent="0" lvl="0" marL="0" rtl="0" algn="l">
              <a:spcBef>
                <a:spcPts val="1200"/>
              </a:spcBef>
              <a:spcAft>
                <a:spcPts val="200"/>
              </a:spcAft>
              <a:buNone/>
            </a:pPr>
            <a:r>
              <a:t/>
            </a:r>
            <a:endParaRPr sz="1150">
              <a:solidFill>
                <a:srgbClr val="B45F06"/>
              </a:solidFill>
              <a:highlight>
                <a:srgbClr val="FFFFFF"/>
              </a:highlight>
              <a:latin typeface="Times New Roman"/>
              <a:ea typeface="Times New Roman"/>
              <a:cs typeface="Times New Roman"/>
              <a:sym typeface="Times New Roman"/>
            </a:endParaRPr>
          </a:p>
        </p:txBody>
      </p:sp>
      <p:sp>
        <p:nvSpPr>
          <p:cNvPr id="125" name="Google Shape;125;p20"/>
          <p:cNvSpPr txBox="1"/>
          <p:nvPr>
            <p:ph idx="1" type="body"/>
          </p:nvPr>
        </p:nvSpPr>
        <p:spPr>
          <a:xfrm>
            <a:off x="2665800" y="3816475"/>
            <a:ext cx="3087900" cy="17766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pl" sz="1100">
                <a:solidFill>
                  <a:srgbClr val="A61C00"/>
                </a:solidFill>
                <a:highlight>
                  <a:schemeClr val="lt1"/>
                </a:highlight>
                <a:latin typeface="Times New Roman"/>
                <a:ea typeface="Times New Roman"/>
                <a:cs typeface="Times New Roman"/>
                <a:sym typeface="Times New Roman"/>
              </a:rPr>
              <a:t>H</a:t>
            </a:r>
            <a:r>
              <a:rPr b="1" lang="pl" sz="1100">
                <a:solidFill>
                  <a:srgbClr val="A61C00"/>
                </a:solidFill>
                <a:highlight>
                  <a:schemeClr val="lt1"/>
                </a:highlight>
                <a:latin typeface="Times New Roman"/>
                <a:ea typeface="Times New Roman"/>
                <a:cs typeface="Times New Roman"/>
                <a:sym typeface="Times New Roman"/>
              </a:rPr>
              <a:t>otel "Pod Brunatnym Jeleniem"</a:t>
            </a:r>
            <a:r>
              <a:rPr lang="pl" sz="1100">
                <a:solidFill>
                  <a:srgbClr val="A61C00"/>
                </a:solidFill>
                <a:highlight>
                  <a:schemeClr val="lt1"/>
                </a:highlight>
                <a:latin typeface="Times New Roman"/>
                <a:ea typeface="Times New Roman"/>
                <a:cs typeface="Times New Roman"/>
                <a:sym typeface="Times New Roman"/>
              </a:rPr>
              <a:t>          </a:t>
            </a:r>
            <a:br>
              <a:rPr lang="pl" sz="1100">
                <a:solidFill>
                  <a:srgbClr val="A61C00"/>
                </a:solidFill>
                <a:highlight>
                  <a:schemeClr val="lt1"/>
                </a:highlight>
                <a:latin typeface="Times New Roman"/>
                <a:ea typeface="Times New Roman"/>
                <a:cs typeface="Times New Roman"/>
                <a:sym typeface="Times New Roman"/>
              </a:rPr>
            </a:br>
            <a:r>
              <a:rPr lang="pl" sz="1100">
                <a:solidFill>
                  <a:srgbClr val="A61C00"/>
                </a:solidFill>
                <a:highlight>
                  <a:srgbClr val="FFFFFF"/>
                </a:highlight>
                <a:latin typeface="Times New Roman"/>
                <a:ea typeface="Times New Roman"/>
                <a:cs typeface="Times New Roman"/>
                <a:sym typeface="Times New Roman"/>
              </a:rPr>
              <a:t>The most illustrious guests were Tsars Paul I and Alexander, </a:t>
            </a:r>
            <a:r>
              <a:rPr b="1" lang="pl" sz="1100">
                <a:solidFill>
                  <a:srgbClr val="A61C00"/>
                </a:solidFill>
                <a:highlight>
                  <a:srgbClr val="FFFFFF"/>
                </a:highlight>
                <a:latin typeface="Times New Roman"/>
                <a:ea typeface="Times New Roman"/>
                <a:cs typeface="Times New Roman"/>
                <a:sym typeface="Times New Roman"/>
              </a:rPr>
              <a:t>Austrian Emperors</a:t>
            </a:r>
            <a:r>
              <a:rPr lang="pl" sz="1100">
                <a:solidFill>
                  <a:srgbClr val="A61C00"/>
                </a:solidFill>
                <a:highlight>
                  <a:srgbClr val="FFFFFF"/>
                </a:highlight>
                <a:latin typeface="Times New Roman"/>
                <a:ea typeface="Times New Roman"/>
                <a:cs typeface="Times New Roman"/>
                <a:sym typeface="Times New Roman"/>
              </a:rPr>
              <a:t>: Joseph II and Ferdinand. The current building was put up at the beginning of the 20th century in keeping with the most modern </a:t>
            </a:r>
            <a:r>
              <a:rPr b="1" lang="pl" sz="1100">
                <a:solidFill>
                  <a:srgbClr val="A61C00"/>
                </a:solidFill>
                <a:highlight>
                  <a:srgbClr val="FFFFFF"/>
                </a:highlight>
                <a:latin typeface="Times New Roman"/>
                <a:ea typeface="Times New Roman"/>
                <a:cs typeface="Times New Roman"/>
                <a:sym typeface="Times New Roman"/>
              </a:rPr>
              <a:t>Viennese fashions</a:t>
            </a:r>
            <a:r>
              <a:rPr lang="pl" sz="1100">
                <a:solidFill>
                  <a:srgbClr val="A61C00"/>
                </a:solidFill>
                <a:highlight>
                  <a:srgbClr val="FFFFFF"/>
                </a:highlight>
                <a:latin typeface="Times New Roman"/>
                <a:ea typeface="Times New Roman"/>
                <a:cs typeface="Times New Roman"/>
                <a:sym typeface="Times New Roman"/>
              </a:rPr>
              <a:t>.</a:t>
            </a:r>
            <a:endParaRPr sz="1100">
              <a:solidFill>
                <a:srgbClr val="A61C00"/>
              </a:solidFill>
              <a:highlight>
                <a:srgbClr val="FFFFFF"/>
              </a:highlight>
              <a:latin typeface="Times New Roman"/>
              <a:ea typeface="Times New Roman"/>
              <a:cs typeface="Times New Roman"/>
              <a:sym typeface="Times New Roman"/>
            </a:endParaRPr>
          </a:p>
          <a:p>
            <a:pPr indent="0" lvl="0" marL="0" rtl="0" algn="l">
              <a:spcBef>
                <a:spcPts val="1200"/>
              </a:spcBef>
              <a:spcAft>
                <a:spcPts val="200"/>
              </a:spcAft>
              <a:buNone/>
            </a:pPr>
            <a:r>
              <a:t/>
            </a:r>
            <a:endParaRPr sz="1200">
              <a:solidFill>
                <a:srgbClr val="A61C00"/>
              </a:solidFill>
              <a:latin typeface="Times New Roman"/>
              <a:ea typeface="Times New Roman"/>
              <a:cs typeface="Times New Roman"/>
              <a:sym typeface="Times New Roman"/>
            </a:endParaRPr>
          </a:p>
        </p:txBody>
      </p:sp>
      <p:sp>
        <p:nvSpPr>
          <p:cNvPr id="126" name="Google Shape;126;p20"/>
          <p:cNvSpPr txBox="1"/>
          <p:nvPr>
            <p:ph idx="1" type="body"/>
          </p:nvPr>
        </p:nvSpPr>
        <p:spPr>
          <a:xfrm>
            <a:off x="263850" y="3816469"/>
            <a:ext cx="2509500" cy="1707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pl" sz="1100">
                <a:solidFill>
                  <a:srgbClr val="45818E"/>
                </a:solidFill>
                <a:highlight>
                  <a:schemeClr val="lt1"/>
                </a:highlight>
                <a:latin typeface="Times New Roman"/>
                <a:ea typeface="Times New Roman"/>
                <a:cs typeface="Times New Roman"/>
                <a:sym typeface="Times New Roman"/>
              </a:rPr>
              <a:t>The fountain</a:t>
            </a:r>
            <a:r>
              <a:rPr lang="pl" sz="1100">
                <a:solidFill>
                  <a:srgbClr val="45818E"/>
                </a:solidFill>
                <a:highlight>
                  <a:schemeClr val="lt1"/>
                </a:highlight>
                <a:latin typeface="Times New Roman"/>
                <a:ea typeface="Times New Roman"/>
                <a:cs typeface="Times New Roman"/>
                <a:sym typeface="Times New Roman"/>
              </a:rPr>
              <a:t> with a figure </a:t>
            </a:r>
            <a:r>
              <a:rPr b="1" lang="pl" sz="1100">
                <a:solidFill>
                  <a:srgbClr val="45818E"/>
                </a:solidFill>
                <a:highlight>
                  <a:schemeClr val="lt1"/>
                </a:highlight>
                <a:latin typeface="Times New Roman"/>
                <a:ea typeface="Times New Roman"/>
                <a:cs typeface="Times New Roman"/>
                <a:sym typeface="Times New Roman"/>
              </a:rPr>
              <a:t>of St. Florian</a:t>
            </a:r>
            <a:endParaRPr b="1" sz="1100">
              <a:solidFill>
                <a:srgbClr val="45818E"/>
              </a:solidFill>
              <a:highlight>
                <a:schemeClr val="lt1"/>
              </a:highlight>
              <a:latin typeface="Times New Roman"/>
              <a:ea typeface="Times New Roman"/>
              <a:cs typeface="Times New Roman"/>
              <a:sym typeface="Times New Roman"/>
            </a:endParaRPr>
          </a:p>
          <a:p>
            <a:pPr indent="0" lvl="0" marL="0" rtl="0" algn="l">
              <a:spcBef>
                <a:spcPts val="100"/>
              </a:spcBef>
              <a:spcAft>
                <a:spcPts val="0"/>
              </a:spcAft>
              <a:buNone/>
            </a:pPr>
            <a:r>
              <a:rPr lang="pl" sz="1100">
                <a:solidFill>
                  <a:srgbClr val="45818E"/>
                </a:solidFill>
                <a:highlight>
                  <a:srgbClr val="FFFFFF"/>
                </a:highlight>
                <a:latin typeface="Times New Roman"/>
                <a:ea typeface="Times New Roman"/>
                <a:cs typeface="Times New Roman"/>
                <a:sym typeface="Times New Roman"/>
              </a:rPr>
              <a:t>In the centre of the Town Square there is </a:t>
            </a:r>
            <a:r>
              <a:rPr b="1" lang="pl" sz="1100">
                <a:solidFill>
                  <a:srgbClr val="45818E"/>
                </a:solidFill>
                <a:highlight>
                  <a:srgbClr val="FFFFFF"/>
                </a:highlight>
                <a:latin typeface="Times New Roman"/>
                <a:ea typeface="Times New Roman"/>
                <a:cs typeface="Times New Roman"/>
                <a:sym typeface="Times New Roman"/>
              </a:rPr>
              <a:t>a well with a statue of St. Florian</a:t>
            </a:r>
            <a:r>
              <a:rPr lang="pl" sz="1100">
                <a:solidFill>
                  <a:srgbClr val="45818E"/>
                </a:solidFill>
                <a:highlight>
                  <a:srgbClr val="FFFFFF"/>
                </a:highlight>
                <a:latin typeface="Times New Roman"/>
                <a:ea typeface="Times New Roman"/>
                <a:cs typeface="Times New Roman"/>
                <a:sym typeface="Times New Roman"/>
              </a:rPr>
              <a:t>. The well formed a part of the town’s medieval water supply.</a:t>
            </a:r>
            <a:endParaRPr sz="1100">
              <a:solidFill>
                <a:srgbClr val="45818E"/>
              </a:solidFill>
              <a:highlight>
                <a:srgbClr val="FFFFFF"/>
              </a:highlight>
              <a:latin typeface="Times New Roman"/>
              <a:ea typeface="Times New Roman"/>
              <a:cs typeface="Times New Roman"/>
              <a:sym typeface="Times New Roman"/>
            </a:endParaRPr>
          </a:p>
          <a:p>
            <a:pPr indent="0" lvl="0" marL="0" rtl="0" algn="l">
              <a:spcBef>
                <a:spcPts val="1200"/>
              </a:spcBef>
              <a:spcAft>
                <a:spcPts val="100"/>
              </a:spcAft>
              <a:buNone/>
            </a:pPr>
            <a:r>
              <a:t/>
            </a:r>
            <a:endParaRPr b="1" sz="1200">
              <a:solidFill>
                <a:srgbClr val="45818E"/>
              </a:solidFill>
              <a:highlight>
                <a:schemeClr val="lt1"/>
              </a:highlight>
              <a:latin typeface="Times New Roman"/>
              <a:ea typeface="Times New Roman"/>
              <a:cs typeface="Times New Roman"/>
              <a:sym typeface="Times New Roman"/>
            </a:endParaRPr>
          </a:p>
        </p:txBody>
      </p:sp>
      <p:pic>
        <p:nvPicPr>
          <p:cNvPr id="127" name="Google Shape;127;p20"/>
          <p:cNvPicPr preferRelativeResize="0"/>
          <p:nvPr/>
        </p:nvPicPr>
        <p:blipFill>
          <a:blip r:embed="rId3">
            <a:alphaModFix/>
          </a:blip>
          <a:stretch>
            <a:fillRect/>
          </a:stretch>
        </p:blipFill>
        <p:spPr>
          <a:xfrm>
            <a:off x="5753700" y="144200"/>
            <a:ext cx="1742000" cy="2822024"/>
          </a:xfrm>
          <a:prstGeom prst="rect">
            <a:avLst/>
          </a:prstGeom>
          <a:noFill/>
          <a:ln>
            <a:noFill/>
          </a:ln>
        </p:spPr>
      </p:pic>
      <p:pic>
        <p:nvPicPr>
          <p:cNvPr id="128" name="Google Shape;128;p20"/>
          <p:cNvPicPr preferRelativeResize="0"/>
          <p:nvPr/>
        </p:nvPicPr>
        <p:blipFill rotWithShape="1">
          <a:blip r:embed="rId4">
            <a:alphaModFix/>
          </a:blip>
          <a:srcRect b="0" l="0" r="0" t="0"/>
          <a:stretch/>
        </p:blipFill>
        <p:spPr>
          <a:xfrm>
            <a:off x="384712" y="2205900"/>
            <a:ext cx="2267780" cy="1567600"/>
          </a:xfrm>
          <a:prstGeom prst="rect">
            <a:avLst/>
          </a:prstGeom>
          <a:noFill/>
          <a:ln>
            <a:noFill/>
          </a:ln>
        </p:spPr>
      </p:pic>
      <p:pic>
        <p:nvPicPr>
          <p:cNvPr id="129" name="Google Shape;129;p20"/>
          <p:cNvPicPr preferRelativeResize="0"/>
          <p:nvPr/>
        </p:nvPicPr>
        <p:blipFill>
          <a:blip r:embed="rId5">
            <a:alphaModFix/>
          </a:blip>
          <a:stretch>
            <a:fillRect/>
          </a:stretch>
        </p:blipFill>
        <p:spPr>
          <a:xfrm>
            <a:off x="2773350" y="2205900"/>
            <a:ext cx="2074732" cy="1567601"/>
          </a:xfrm>
          <a:prstGeom prst="rect">
            <a:avLst/>
          </a:prstGeom>
          <a:noFill/>
          <a:ln>
            <a:noFill/>
          </a:ln>
        </p:spPr>
      </p:pic>
      <p:pic>
        <p:nvPicPr>
          <p:cNvPr id="130" name="Google Shape;130;p20"/>
          <p:cNvPicPr preferRelativeResize="0"/>
          <p:nvPr/>
        </p:nvPicPr>
        <p:blipFill>
          <a:blip r:embed="rId6">
            <a:alphaModFix/>
          </a:blip>
          <a:stretch>
            <a:fillRect/>
          </a:stretch>
        </p:blipFill>
        <p:spPr>
          <a:xfrm>
            <a:off x="5907175" y="3773500"/>
            <a:ext cx="1291500" cy="860451"/>
          </a:xfrm>
          <a:prstGeom prst="rect">
            <a:avLst/>
          </a:prstGeom>
          <a:noFill/>
          <a:ln>
            <a:noFill/>
          </a:ln>
        </p:spPr>
      </p:pic>
      <p:sp>
        <p:nvSpPr>
          <p:cNvPr id="131" name="Google Shape;131;p20"/>
          <p:cNvSpPr txBox="1"/>
          <p:nvPr>
            <p:ph idx="1" type="body"/>
          </p:nvPr>
        </p:nvSpPr>
        <p:spPr>
          <a:xfrm>
            <a:off x="5753700" y="4607400"/>
            <a:ext cx="3113700" cy="42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pl" sz="1100">
                <a:solidFill>
                  <a:srgbClr val="6FA8DC"/>
                </a:solidFill>
                <a:latin typeface="Times New Roman"/>
                <a:ea typeface="Times New Roman"/>
                <a:cs typeface="Times New Roman"/>
                <a:sym typeface="Times New Roman"/>
              </a:rPr>
              <a:t>The </a:t>
            </a:r>
            <a:r>
              <a:rPr b="1" lang="pl" sz="1100">
                <a:solidFill>
                  <a:srgbClr val="6FA8DC"/>
                </a:solidFill>
                <a:latin typeface="Times New Roman"/>
                <a:ea typeface="Times New Roman"/>
                <a:cs typeface="Times New Roman"/>
                <a:sym typeface="Times New Roman"/>
              </a:rPr>
              <a:t>Coat of arms</a:t>
            </a:r>
            <a:r>
              <a:rPr lang="pl" sz="1100">
                <a:solidFill>
                  <a:srgbClr val="6FA8DC"/>
                </a:solidFill>
                <a:latin typeface="Times New Roman"/>
                <a:ea typeface="Times New Roman"/>
                <a:cs typeface="Times New Roman"/>
                <a:sym typeface="Times New Roman"/>
              </a:rPr>
              <a:t> of Cieszyn on the pediment of the town hall.</a:t>
            </a:r>
            <a:endParaRPr sz="1150">
              <a:solidFill>
                <a:srgbClr val="6FA8DC"/>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311700" y="309875"/>
            <a:ext cx="8520600" cy="801000"/>
          </a:xfrm>
          <a:prstGeom prst="rect">
            <a:avLst/>
          </a:prstGeom>
        </p:spPr>
        <p:txBody>
          <a:bodyPr anchorCtr="0" anchor="t" bIns="91425" lIns="91425" spcFirstLastPara="1" rIns="91425" wrap="square" tIns="91425">
            <a:normAutofit fontScale="90000"/>
          </a:bodyPr>
          <a:lstStyle/>
          <a:p>
            <a:pPr indent="0" lvl="0" marL="0" rtl="0" algn="l">
              <a:lnSpc>
                <a:spcPct val="110000"/>
              </a:lnSpc>
              <a:spcBef>
                <a:spcPts val="0"/>
              </a:spcBef>
              <a:spcAft>
                <a:spcPts val="0"/>
              </a:spcAft>
              <a:buNone/>
            </a:pPr>
            <a:r>
              <a:rPr lang="pl" sz="4350">
                <a:solidFill>
                  <a:srgbClr val="274E13"/>
                </a:solidFill>
                <a:latin typeface="Times New Roman"/>
                <a:ea typeface="Times New Roman"/>
                <a:cs typeface="Times New Roman"/>
                <a:sym typeface="Times New Roman"/>
              </a:rPr>
              <a:t>The Castle Hill</a:t>
            </a:r>
            <a:endParaRPr sz="4350">
              <a:solidFill>
                <a:srgbClr val="274E13"/>
              </a:solidFill>
              <a:latin typeface="Times New Roman"/>
              <a:ea typeface="Times New Roman"/>
              <a:cs typeface="Times New Roman"/>
              <a:sym typeface="Times New Roman"/>
            </a:endParaRPr>
          </a:p>
          <a:p>
            <a:pPr indent="0" lvl="0" marL="0" rtl="0" algn="l">
              <a:spcBef>
                <a:spcPts val="3000"/>
              </a:spcBef>
              <a:spcAft>
                <a:spcPts val="0"/>
              </a:spcAft>
              <a:buNone/>
            </a:pPr>
            <a:r>
              <a:t/>
            </a:r>
            <a:endParaRPr/>
          </a:p>
        </p:txBody>
      </p:sp>
      <p:sp>
        <p:nvSpPr>
          <p:cNvPr id="137" name="Google Shape;137;p21"/>
          <p:cNvSpPr txBox="1"/>
          <p:nvPr>
            <p:ph idx="1" type="body"/>
          </p:nvPr>
        </p:nvSpPr>
        <p:spPr>
          <a:xfrm>
            <a:off x="383475" y="1218525"/>
            <a:ext cx="4784400" cy="732000"/>
          </a:xfrm>
          <a:prstGeom prst="rect">
            <a:avLst/>
          </a:prstGeom>
          <a:solidFill>
            <a:srgbClr val="D9EAD3"/>
          </a:solidFill>
        </p:spPr>
        <p:txBody>
          <a:bodyPr anchorCtr="0" anchor="t" bIns="91425" lIns="91425" spcFirstLastPara="1" rIns="91425" wrap="square" tIns="91425">
            <a:noAutofit/>
          </a:bodyPr>
          <a:lstStyle/>
          <a:p>
            <a:pPr indent="0" lvl="0" marL="0" rtl="0" algn="l">
              <a:spcBef>
                <a:spcPts val="0"/>
              </a:spcBef>
              <a:spcAft>
                <a:spcPts val="0"/>
              </a:spcAft>
              <a:buNone/>
            </a:pPr>
            <a:r>
              <a:rPr lang="pl" sz="1200">
                <a:solidFill>
                  <a:srgbClr val="274E13"/>
                </a:solidFill>
                <a:latin typeface="Times New Roman"/>
                <a:ea typeface="Times New Roman"/>
                <a:cs typeface="Times New Roman"/>
                <a:sym typeface="Times New Roman"/>
              </a:rPr>
              <a:t>The first evidence of settlement on Castle Hill comes from the 5th century BC. Around 990 the </a:t>
            </a:r>
            <a:r>
              <a:rPr b="1" lang="pl" sz="1200">
                <a:solidFill>
                  <a:srgbClr val="274E13"/>
                </a:solidFill>
                <a:latin typeface="Times New Roman"/>
                <a:ea typeface="Times New Roman"/>
                <a:cs typeface="Times New Roman"/>
                <a:sym typeface="Times New Roman"/>
              </a:rPr>
              <a:t>hill fort</a:t>
            </a:r>
            <a:r>
              <a:rPr lang="pl" sz="1200">
                <a:solidFill>
                  <a:srgbClr val="274E13"/>
                </a:solidFill>
                <a:latin typeface="Times New Roman"/>
                <a:ea typeface="Times New Roman"/>
                <a:cs typeface="Times New Roman"/>
                <a:sym typeface="Times New Roman"/>
              </a:rPr>
              <a:t> was incorporated into the Polish Piast state.    </a:t>
            </a:r>
            <a:br>
              <a:rPr lang="pl" sz="1200">
                <a:solidFill>
                  <a:srgbClr val="274E13"/>
                </a:solidFill>
                <a:latin typeface="Times New Roman"/>
                <a:ea typeface="Times New Roman"/>
                <a:cs typeface="Times New Roman"/>
                <a:sym typeface="Times New Roman"/>
              </a:rPr>
            </a:br>
            <a:endParaRPr b="1" sz="1200">
              <a:solidFill>
                <a:srgbClr val="274E13"/>
              </a:solidFill>
              <a:latin typeface="Times New Roman"/>
              <a:ea typeface="Times New Roman"/>
              <a:cs typeface="Times New Roman"/>
              <a:sym typeface="Times New Roman"/>
            </a:endParaRPr>
          </a:p>
          <a:p>
            <a:pPr indent="0" lvl="0" marL="0" rtl="0" algn="l">
              <a:spcBef>
                <a:spcPts val="1200"/>
              </a:spcBef>
              <a:spcAft>
                <a:spcPts val="0"/>
              </a:spcAft>
              <a:buNone/>
            </a:pPr>
            <a:r>
              <a:rPr b="1" lang="pl" sz="1150">
                <a:solidFill>
                  <a:srgbClr val="000000"/>
                </a:solidFill>
                <a:latin typeface="Arial"/>
                <a:ea typeface="Arial"/>
                <a:cs typeface="Arial"/>
                <a:sym typeface="Arial"/>
              </a:rPr>
              <a:t> </a:t>
            </a:r>
            <a:endParaRPr sz="1150">
              <a:solidFill>
                <a:srgbClr val="000000"/>
              </a:solidFill>
              <a:latin typeface="Arial"/>
              <a:ea typeface="Arial"/>
              <a:cs typeface="Arial"/>
              <a:sym typeface="Arial"/>
            </a:endParaRPr>
          </a:p>
          <a:p>
            <a:pPr indent="0" lvl="0" marL="0" rtl="0" algn="l">
              <a:spcBef>
                <a:spcPts val="1200"/>
              </a:spcBef>
              <a:spcAft>
                <a:spcPts val="1200"/>
              </a:spcAft>
              <a:buNone/>
            </a:pPr>
            <a:r>
              <a:t/>
            </a:r>
            <a:endParaRPr sz="1150">
              <a:solidFill>
                <a:srgbClr val="000000"/>
              </a:solidFill>
              <a:highlight>
                <a:srgbClr val="EEEEEE"/>
              </a:highlight>
              <a:latin typeface="Arial"/>
              <a:ea typeface="Arial"/>
              <a:cs typeface="Arial"/>
              <a:sym typeface="Arial"/>
            </a:endParaRPr>
          </a:p>
        </p:txBody>
      </p:sp>
      <p:pic>
        <p:nvPicPr>
          <p:cNvPr id="138" name="Google Shape;138;p21"/>
          <p:cNvPicPr preferRelativeResize="0"/>
          <p:nvPr/>
        </p:nvPicPr>
        <p:blipFill>
          <a:blip r:embed="rId3">
            <a:alphaModFix/>
          </a:blip>
          <a:stretch>
            <a:fillRect/>
          </a:stretch>
        </p:blipFill>
        <p:spPr>
          <a:xfrm>
            <a:off x="383475" y="2058175"/>
            <a:ext cx="1909600" cy="2864400"/>
          </a:xfrm>
          <a:prstGeom prst="rect">
            <a:avLst/>
          </a:prstGeom>
          <a:noFill/>
          <a:ln>
            <a:noFill/>
          </a:ln>
        </p:spPr>
      </p:pic>
      <p:sp>
        <p:nvSpPr>
          <p:cNvPr id="139" name="Google Shape;139;p21"/>
          <p:cNvSpPr txBox="1"/>
          <p:nvPr>
            <p:ph idx="1" type="body"/>
          </p:nvPr>
        </p:nvSpPr>
        <p:spPr>
          <a:xfrm>
            <a:off x="2356725" y="2058175"/>
            <a:ext cx="2727300" cy="30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sz="1300">
                <a:solidFill>
                  <a:srgbClr val="38761D"/>
                </a:solidFill>
                <a:highlight>
                  <a:srgbClr val="FFFFFF"/>
                </a:highlight>
                <a:latin typeface="Times New Roman"/>
                <a:ea typeface="Times New Roman"/>
                <a:cs typeface="Times New Roman"/>
                <a:sym typeface="Times New Roman"/>
              </a:rPr>
              <a:t>The 14th-century Piast Tower </a:t>
            </a:r>
            <a:br>
              <a:rPr b="1" lang="pl" sz="1200">
                <a:solidFill>
                  <a:srgbClr val="38761D"/>
                </a:solidFill>
                <a:highlight>
                  <a:srgbClr val="FFFFFF"/>
                </a:highlight>
                <a:latin typeface="Times New Roman"/>
                <a:ea typeface="Times New Roman"/>
                <a:cs typeface="Times New Roman"/>
                <a:sym typeface="Times New Roman"/>
              </a:rPr>
            </a:br>
            <a:r>
              <a:rPr lang="pl" sz="1200">
                <a:solidFill>
                  <a:srgbClr val="38761D"/>
                </a:solidFill>
                <a:highlight>
                  <a:srgbClr val="FFFFFF"/>
                </a:highlight>
                <a:latin typeface="Times New Roman"/>
                <a:ea typeface="Times New Roman"/>
                <a:cs typeface="Times New Roman"/>
                <a:sym typeface="Times New Roman"/>
              </a:rPr>
              <a:t>One of the Gothic castle’s towers, it was an important element of the </a:t>
            </a:r>
            <a:r>
              <a:rPr b="1" lang="pl" sz="1200">
                <a:solidFill>
                  <a:srgbClr val="38761D"/>
                </a:solidFill>
                <a:highlight>
                  <a:srgbClr val="FFFFFF"/>
                </a:highlight>
                <a:latin typeface="Times New Roman"/>
                <a:ea typeface="Times New Roman"/>
                <a:cs typeface="Times New Roman"/>
                <a:sym typeface="Times New Roman"/>
              </a:rPr>
              <a:t>defence system.</a:t>
            </a:r>
            <a:br>
              <a:rPr b="1" lang="pl" sz="1200">
                <a:solidFill>
                  <a:srgbClr val="38761D"/>
                </a:solidFill>
                <a:highlight>
                  <a:srgbClr val="FFFFFF"/>
                </a:highlight>
                <a:latin typeface="Times New Roman"/>
                <a:ea typeface="Times New Roman"/>
                <a:cs typeface="Times New Roman"/>
                <a:sym typeface="Times New Roman"/>
              </a:rPr>
            </a:br>
            <a:br>
              <a:rPr lang="pl" sz="1200">
                <a:solidFill>
                  <a:srgbClr val="38761D"/>
                </a:solidFill>
                <a:highlight>
                  <a:srgbClr val="FFFFFF"/>
                </a:highlight>
                <a:latin typeface="Times New Roman"/>
                <a:ea typeface="Times New Roman"/>
                <a:cs typeface="Times New Roman"/>
                <a:sym typeface="Times New Roman"/>
              </a:rPr>
            </a:br>
            <a:r>
              <a:rPr lang="pl" sz="1200">
                <a:solidFill>
                  <a:srgbClr val="38761D"/>
                </a:solidFill>
                <a:highlight>
                  <a:srgbClr val="FFFFFF"/>
                </a:highlight>
                <a:latin typeface="Times New Roman"/>
                <a:ea typeface="Times New Roman"/>
                <a:cs typeface="Times New Roman"/>
                <a:sym typeface="Times New Roman"/>
              </a:rPr>
              <a:t>At </a:t>
            </a:r>
            <a:r>
              <a:rPr b="1" lang="pl" sz="1200">
                <a:solidFill>
                  <a:srgbClr val="38761D"/>
                </a:solidFill>
                <a:highlight>
                  <a:srgbClr val="FFFFFF"/>
                </a:highlight>
                <a:latin typeface="Times New Roman"/>
                <a:ea typeface="Times New Roman"/>
                <a:cs typeface="Times New Roman"/>
                <a:sym typeface="Times New Roman"/>
              </a:rPr>
              <a:t>29 m</a:t>
            </a:r>
            <a:r>
              <a:rPr lang="pl" sz="1200">
                <a:solidFill>
                  <a:srgbClr val="38761D"/>
                </a:solidFill>
                <a:highlight>
                  <a:srgbClr val="FFFFFF"/>
                </a:highlight>
                <a:latin typeface="Times New Roman"/>
                <a:ea typeface="Times New Roman"/>
                <a:cs typeface="Times New Roman"/>
                <a:sym typeface="Times New Roman"/>
              </a:rPr>
              <a:t> tall it is a marvellous viewpoint on the town and the Silesian Beskid and Silesian-Moravian mountains.  </a:t>
            </a:r>
            <a:br>
              <a:rPr lang="pl" sz="1200">
                <a:solidFill>
                  <a:srgbClr val="38761D"/>
                </a:solidFill>
                <a:highlight>
                  <a:srgbClr val="FFFFFF"/>
                </a:highlight>
                <a:latin typeface="Times New Roman"/>
                <a:ea typeface="Times New Roman"/>
                <a:cs typeface="Times New Roman"/>
                <a:sym typeface="Times New Roman"/>
              </a:rPr>
            </a:br>
            <a:r>
              <a:rPr lang="pl" sz="1200">
                <a:solidFill>
                  <a:srgbClr val="38761D"/>
                </a:solidFill>
                <a:highlight>
                  <a:srgbClr val="FFFFFF"/>
                </a:highlight>
                <a:latin typeface="Times New Roman"/>
                <a:ea typeface="Times New Roman"/>
                <a:cs typeface="Times New Roman"/>
                <a:sym typeface="Times New Roman"/>
              </a:rPr>
              <a:t>The underground part was once a </a:t>
            </a:r>
            <a:r>
              <a:rPr b="1" lang="pl" sz="1200">
                <a:solidFill>
                  <a:srgbClr val="38761D"/>
                </a:solidFill>
                <a:highlight>
                  <a:srgbClr val="FFFFFF"/>
                </a:highlight>
                <a:latin typeface="Times New Roman"/>
                <a:ea typeface="Times New Roman"/>
                <a:cs typeface="Times New Roman"/>
                <a:sym typeface="Times New Roman"/>
              </a:rPr>
              <a:t>dungeon</a:t>
            </a:r>
            <a:r>
              <a:rPr lang="pl" sz="1200">
                <a:solidFill>
                  <a:srgbClr val="38761D"/>
                </a:solidFill>
                <a:highlight>
                  <a:srgbClr val="FFFFFF"/>
                </a:highlight>
                <a:latin typeface="Times New Roman"/>
                <a:ea typeface="Times New Roman"/>
                <a:cs typeface="Times New Roman"/>
                <a:sym typeface="Times New Roman"/>
              </a:rPr>
              <a:t>. </a:t>
            </a:r>
            <a:br>
              <a:rPr lang="pl" sz="1200">
                <a:solidFill>
                  <a:srgbClr val="38761D"/>
                </a:solidFill>
                <a:highlight>
                  <a:srgbClr val="FFFFFF"/>
                </a:highlight>
                <a:latin typeface="Times New Roman"/>
                <a:ea typeface="Times New Roman"/>
                <a:cs typeface="Times New Roman"/>
                <a:sym typeface="Times New Roman"/>
              </a:rPr>
            </a:br>
            <a:br>
              <a:rPr lang="pl" sz="1200">
                <a:solidFill>
                  <a:srgbClr val="38761D"/>
                </a:solidFill>
                <a:highlight>
                  <a:srgbClr val="FFFFFF"/>
                </a:highlight>
                <a:latin typeface="Times New Roman"/>
                <a:ea typeface="Times New Roman"/>
                <a:cs typeface="Times New Roman"/>
                <a:sym typeface="Times New Roman"/>
              </a:rPr>
            </a:br>
            <a:r>
              <a:rPr lang="pl" sz="1200">
                <a:solidFill>
                  <a:srgbClr val="38761D"/>
                </a:solidFill>
                <a:highlight>
                  <a:srgbClr val="FFFFFF"/>
                </a:highlight>
                <a:latin typeface="Times New Roman"/>
                <a:ea typeface="Times New Roman"/>
                <a:cs typeface="Times New Roman"/>
                <a:sym typeface="Times New Roman"/>
              </a:rPr>
              <a:t>The highest part of the Piast Tower</a:t>
            </a:r>
            <a:r>
              <a:rPr b="1" lang="pl" sz="1200">
                <a:solidFill>
                  <a:srgbClr val="38761D"/>
                </a:solidFill>
                <a:highlight>
                  <a:srgbClr val="FFFFFF"/>
                </a:highlight>
                <a:latin typeface="Times New Roman"/>
                <a:ea typeface="Times New Roman"/>
                <a:cs typeface="Times New Roman"/>
                <a:sym typeface="Times New Roman"/>
              </a:rPr>
              <a:t> had military functions.</a:t>
            </a:r>
            <a:endParaRPr b="1" sz="1200">
              <a:solidFill>
                <a:srgbClr val="38761D"/>
              </a:solidFill>
              <a:highlight>
                <a:srgbClr val="FFFFFF"/>
              </a:highlight>
              <a:latin typeface="Times New Roman"/>
              <a:ea typeface="Times New Roman"/>
              <a:cs typeface="Times New Roman"/>
              <a:sym typeface="Times New Roman"/>
            </a:endParaRPr>
          </a:p>
          <a:p>
            <a:pPr indent="0" lvl="0" marL="0" rtl="0" algn="l">
              <a:spcBef>
                <a:spcPts val="1200"/>
              </a:spcBef>
              <a:spcAft>
                <a:spcPts val="1200"/>
              </a:spcAft>
              <a:buNone/>
            </a:pPr>
            <a:r>
              <a:rPr lang="pl" sz="1200">
                <a:solidFill>
                  <a:srgbClr val="990000"/>
                </a:solidFill>
                <a:latin typeface="Arial"/>
                <a:ea typeface="Arial"/>
                <a:cs typeface="Arial"/>
                <a:sym typeface="Arial"/>
              </a:rPr>
              <a:t> </a:t>
            </a:r>
            <a:endParaRPr sz="1200">
              <a:solidFill>
                <a:srgbClr val="990000"/>
              </a:solidFill>
            </a:endParaRPr>
          </a:p>
        </p:txBody>
      </p:sp>
      <p:pic>
        <p:nvPicPr>
          <p:cNvPr id="140" name="Google Shape;140;p21"/>
          <p:cNvPicPr preferRelativeResize="0"/>
          <p:nvPr/>
        </p:nvPicPr>
        <p:blipFill>
          <a:blip r:embed="rId4">
            <a:alphaModFix/>
          </a:blip>
          <a:stretch>
            <a:fillRect/>
          </a:stretch>
        </p:blipFill>
        <p:spPr>
          <a:xfrm>
            <a:off x="5424500" y="701522"/>
            <a:ext cx="2727301" cy="2045952"/>
          </a:xfrm>
          <a:prstGeom prst="rect">
            <a:avLst/>
          </a:prstGeom>
          <a:noFill/>
          <a:ln>
            <a:noFill/>
          </a:ln>
        </p:spPr>
      </p:pic>
      <p:sp>
        <p:nvSpPr>
          <p:cNvPr id="141" name="Google Shape;141;p21"/>
          <p:cNvSpPr txBox="1"/>
          <p:nvPr>
            <p:ph idx="1" type="body"/>
          </p:nvPr>
        </p:nvSpPr>
        <p:spPr>
          <a:xfrm>
            <a:off x="5340750" y="2840725"/>
            <a:ext cx="3236100" cy="16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sz="1300">
                <a:solidFill>
                  <a:srgbClr val="990000"/>
                </a:solidFill>
                <a:latin typeface="Times New Roman"/>
                <a:ea typeface="Times New Roman"/>
                <a:cs typeface="Times New Roman"/>
                <a:sym typeface="Times New Roman"/>
              </a:rPr>
              <a:t>The Habsburg palace</a:t>
            </a:r>
            <a:r>
              <a:rPr lang="pl" sz="1300">
                <a:solidFill>
                  <a:srgbClr val="990000"/>
                </a:solidFill>
                <a:latin typeface="Times New Roman"/>
                <a:ea typeface="Times New Roman"/>
                <a:cs typeface="Times New Roman"/>
                <a:sym typeface="Times New Roman"/>
              </a:rPr>
              <a:t> </a:t>
            </a:r>
            <a:br>
              <a:rPr lang="pl" sz="1200">
                <a:solidFill>
                  <a:srgbClr val="990000"/>
                </a:solidFill>
                <a:latin typeface="Times New Roman"/>
                <a:ea typeface="Times New Roman"/>
                <a:cs typeface="Times New Roman"/>
                <a:sym typeface="Times New Roman"/>
              </a:rPr>
            </a:br>
            <a:r>
              <a:rPr lang="pl" sz="1200">
                <a:solidFill>
                  <a:srgbClr val="990000"/>
                </a:solidFill>
                <a:latin typeface="Times New Roman"/>
                <a:ea typeface="Times New Roman"/>
                <a:cs typeface="Times New Roman"/>
                <a:sym typeface="Times New Roman"/>
              </a:rPr>
              <a:t>was built in 1840.</a:t>
            </a:r>
            <a:endParaRPr sz="1200">
              <a:solidFill>
                <a:srgbClr val="990000"/>
              </a:solidFill>
              <a:latin typeface="Times New Roman"/>
              <a:ea typeface="Times New Roman"/>
              <a:cs typeface="Times New Roman"/>
              <a:sym typeface="Times New Roman"/>
            </a:endParaRPr>
          </a:p>
          <a:p>
            <a:pPr indent="0" lvl="0" marL="0" rtl="0" algn="l">
              <a:spcBef>
                <a:spcPts val="1200"/>
              </a:spcBef>
              <a:spcAft>
                <a:spcPts val="1200"/>
              </a:spcAft>
              <a:buNone/>
            </a:pPr>
            <a:r>
              <a:rPr lang="pl" sz="1200">
                <a:solidFill>
                  <a:srgbClr val="990000"/>
                </a:solidFill>
                <a:latin typeface="Times New Roman"/>
                <a:ea typeface="Times New Roman"/>
                <a:cs typeface="Times New Roman"/>
                <a:sym typeface="Times New Roman"/>
              </a:rPr>
              <a:t>The previous old castle was </a:t>
            </a:r>
            <a:r>
              <a:rPr b="1" lang="pl" sz="1200">
                <a:solidFill>
                  <a:srgbClr val="990000"/>
                </a:solidFill>
                <a:latin typeface="Times New Roman"/>
                <a:ea typeface="Times New Roman"/>
                <a:cs typeface="Times New Roman"/>
                <a:sym typeface="Times New Roman"/>
              </a:rPr>
              <a:t>destroyed </a:t>
            </a:r>
            <a:r>
              <a:rPr lang="pl" sz="1200">
                <a:solidFill>
                  <a:srgbClr val="990000"/>
                </a:solidFill>
                <a:latin typeface="Times New Roman"/>
                <a:ea typeface="Times New Roman"/>
                <a:cs typeface="Times New Roman"/>
                <a:sym typeface="Times New Roman"/>
              </a:rPr>
              <a:t>during the Thirty Years’ War (1618-48) and later it was rebuilt in neoclassicist style according to the plans of the </a:t>
            </a:r>
            <a:r>
              <a:rPr b="1" lang="pl" sz="1200">
                <a:solidFill>
                  <a:srgbClr val="990000"/>
                </a:solidFill>
                <a:latin typeface="Times New Roman"/>
                <a:ea typeface="Times New Roman"/>
                <a:cs typeface="Times New Roman"/>
                <a:sym typeface="Times New Roman"/>
              </a:rPr>
              <a:t>Viennese architect.</a:t>
            </a:r>
            <a:endParaRPr b="1" sz="1200">
              <a:solidFill>
                <a:srgbClr val="99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